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187" r:id="rId4"/>
    <p:sldMasterId id="2147484216" r:id="rId5"/>
    <p:sldMasterId id="2147484224" r:id="rId6"/>
    <p:sldMasterId id="2147484232" r:id="rId7"/>
  </p:sldMasterIdLst>
  <p:notesMasterIdLst>
    <p:notesMasterId r:id="rId30"/>
  </p:notesMasterIdLst>
  <p:handoutMasterIdLst>
    <p:handoutMasterId r:id="rId31"/>
  </p:handoutMasterIdLst>
  <p:sldIdLst>
    <p:sldId id="299" r:id="rId8"/>
    <p:sldId id="314" r:id="rId9"/>
    <p:sldId id="315" r:id="rId10"/>
    <p:sldId id="316" r:id="rId11"/>
    <p:sldId id="317" r:id="rId12"/>
    <p:sldId id="318" r:id="rId13"/>
    <p:sldId id="319" r:id="rId14"/>
    <p:sldId id="320" r:id="rId15"/>
    <p:sldId id="321" r:id="rId16"/>
    <p:sldId id="322" r:id="rId17"/>
    <p:sldId id="323" r:id="rId18"/>
    <p:sldId id="324" r:id="rId19"/>
    <p:sldId id="325" r:id="rId20"/>
    <p:sldId id="326" r:id="rId21"/>
    <p:sldId id="327" r:id="rId22"/>
    <p:sldId id="328" r:id="rId23"/>
    <p:sldId id="329" r:id="rId24"/>
    <p:sldId id="340" r:id="rId25"/>
    <p:sldId id="341" r:id="rId26"/>
    <p:sldId id="342" r:id="rId27"/>
    <p:sldId id="343" r:id="rId28"/>
    <p:sldId id="344" r:id="rId29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98989"/>
    <a:srgbClr val="DBDCD8"/>
    <a:srgbClr val="82786F"/>
    <a:srgbClr val="32362C"/>
    <a:srgbClr val="45473E"/>
    <a:srgbClr val="3B4324"/>
    <a:srgbClr val="D8D8D8"/>
    <a:srgbClr val="C9C9C9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51" autoAdjust="0"/>
    <p:restoredTop sz="94687"/>
  </p:normalViewPr>
  <p:slideViewPr>
    <p:cSldViewPr snapToGrid="0">
      <p:cViewPr varScale="1">
        <p:scale>
          <a:sx n="70" d="100"/>
          <a:sy n="70" d="100"/>
        </p:scale>
        <p:origin x="15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0" d="100"/>
          <a:sy n="80" d="100"/>
        </p:scale>
        <p:origin x="2226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40" y="0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D16C31D-1C22-F84A-A7B5-6952EF1AE403}" type="datetimeFigureOut">
              <a:rPr lang="en-US" altLang="en-US"/>
              <a:pPr/>
              <a:t>6/17/2019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40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19AB6B5-BF0B-064C-A88E-36E4B2A8255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315853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40" y="0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438D594-1B45-0D47-8F23-AED13F1D19BA}" type="datetimeFigureOut">
              <a:rPr lang="en-US" altLang="en-US"/>
              <a:pPr/>
              <a:t>6/17/2019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8"/>
            <a:ext cx="5607050" cy="4183063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40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C2944A4-BE83-F140-9F51-6CC3B6D54F4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230641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White Cover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sp>
        <p:nvSpPr>
          <p:cNvPr id="8" name="Rectangle 15"/>
          <p:cNvSpPr>
            <a:spLocks noChangeArrowheads="1"/>
          </p:cNvSpPr>
          <p:nvPr userDrawn="1"/>
        </p:nvSpPr>
        <p:spPr bwMode="auto">
          <a:xfrm>
            <a:off x="1371600" y="6638559"/>
            <a:ext cx="64008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UNCLASSIFIED//FOR OFFICIAL USE ONLY//</a:t>
            </a:r>
            <a:r>
              <a:rPr lang="en-US" sz="800" b="0" dirty="0" smtClean="0">
                <a:solidFill>
                  <a:schemeClr val="accent1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DRAFT</a:t>
            </a: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//PRE-DECISIONAL</a:t>
            </a:r>
            <a:endParaRPr lang="en-US" sz="800" dirty="0">
              <a:solidFill>
                <a:schemeClr val="accent2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9" name="Rectangle 15"/>
          <p:cNvSpPr>
            <a:spLocks noChangeArrowheads="1"/>
          </p:cNvSpPr>
          <p:nvPr userDrawn="1"/>
        </p:nvSpPr>
        <p:spPr bwMode="auto">
          <a:xfrm>
            <a:off x="0" y="1407"/>
            <a:ext cx="91440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UNCLASSIFIED//FOR OFFICIAL USE ONLY//</a:t>
            </a:r>
            <a:r>
              <a:rPr lang="en-US" sz="800" b="0" dirty="0" smtClean="0">
                <a:solidFill>
                  <a:schemeClr val="accent1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DRAFT</a:t>
            </a: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//PRE-DECISIONAL</a:t>
            </a:r>
            <a:endParaRPr lang="en-US" sz="800" dirty="0">
              <a:solidFill>
                <a:schemeClr val="accent2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06338" y="5376077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Name of Presenter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306338" y="5671676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Rank/Title of Presenter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306338" y="5967274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Organization of Presenter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306338" y="6487064"/>
            <a:ext cx="2014168" cy="366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l" rtl="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lang="en-US" sz="800" kern="1200" baseline="0" dirty="0" smtClean="0">
                <a:solidFill>
                  <a:schemeClr val="accent2"/>
                </a:solidFill>
                <a:latin typeface="Arial Bold" panose="020B0704020202020204" pitchFamily="34" charset="0"/>
                <a:ea typeface="ＭＳ Ｐゴシック" charset="-128"/>
                <a:cs typeface="Arial Bold" panose="020B0704020202020204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DD MMM YYYY</a:t>
            </a:r>
          </a:p>
        </p:txBody>
      </p:sp>
      <p:sp>
        <p:nvSpPr>
          <p:cNvPr id="18" name="Rectangle 17"/>
          <p:cNvSpPr/>
          <p:nvPr userDrawn="1"/>
        </p:nvSpPr>
        <p:spPr>
          <a:xfrm>
            <a:off x="306338" y="2440244"/>
            <a:ext cx="7740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200" dirty="0">
                <a:solidFill>
                  <a:schemeClr val="tx1"/>
                </a:solidFill>
              </a:rPr>
              <a:t>U.S. ARMY </a:t>
            </a:r>
            <a:r>
              <a:rPr lang="en-US" sz="3200" dirty="0" smtClean="0">
                <a:solidFill>
                  <a:schemeClr val="tx1"/>
                </a:solidFill>
              </a:rPr>
              <a:t>COMBAT</a:t>
            </a:r>
            <a:r>
              <a:rPr lang="en-US" sz="3200" baseline="0" dirty="0" smtClean="0">
                <a:solidFill>
                  <a:schemeClr val="tx1"/>
                </a:solidFill>
              </a:rPr>
              <a:t> CAPABILITIES DEVELOPMENT COMMAND –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200" baseline="0" dirty="0" smtClean="0">
                <a:solidFill>
                  <a:schemeClr val="tx1"/>
                </a:solidFill>
              </a:rPr>
              <a:t>ARMY RESEARCH LABORATORY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06338" y="4379765"/>
            <a:ext cx="7740000" cy="450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lnSpc>
                <a:spcPts val="2000"/>
              </a:lnSpc>
              <a:defRPr lang="en-US" sz="2000" b="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SUBTITLE GOES HERE</a:t>
            </a:r>
            <a:endParaRPr lang="en-US" b="0" dirty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6738151" y="5495277"/>
            <a:ext cx="1997476" cy="701337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square" lIns="182880" tIns="91440" rIns="182880" bIns="91440" anchor="ctr"/>
          <a:lstStyle>
            <a:lvl1pPr algn="ctr">
              <a:lnSpc>
                <a:spcPct val="100000"/>
              </a:lnSpc>
              <a:defRPr lang="en-US" sz="600" b="0" kern="1200" baseline="0" dirty="0" smtClean="0">
                <a:solidFill>
                  <a:schemeClr val="accent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DISTRIBUTION STATEMENT GOES HERE</a:t>
            </a:r>
          </a:p>
        </p:txBody>
      </p:sp>
    </p:spTree>
    <p:extLst>
      <p:ext uri="{BB962C8B-B14F-4D97-AF65-F5344CB8AC3E}">
        <p14:creationId xmlns:p14="http://schemas.microsoft.com/office/powerpoint/2010/main" val="2424904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idx="1" hasCustomPrompt="1"/>
          </p:nvPr>
        </p:nvSpPr>
        <p:spPr bwMode="auto">
          <a:xfrm>
            <a:off x="442210" y="1228725"/>
            <a:ext cx="8094688" cy="471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230188" indent="-230188">
              <a:spcBef>
                <a:spcPts val="0"/>
              </a:spcBef>
              <a:buFont typeface="Arial" panose="020B0604020202020204" pitchFamily="34" charset="0"/>
              <a:buChar char="•"/>
              <a:defRPr sz="1800" b="1">
                <a:solidFill>
                  <a:schemeClr val="tx1"/>
                </a:solidFill>
              </a:defRPr>
            </a:lvl1pPr>
            <a:lvl2pPr marL="461963" indent="-233363">
              <a:spcBef>
                <a:spcPts val="0"/>
              </a:spcBef>
              <a:defRPr sz="1600">
                <a:solidFill>
                  <a:schemeClr val="tx1"/>
                </a:solidFill>
              </a:defRPr>
            </a:lvl2pPr>
            <a:lvl3pPr marL="684213" indent="-222250"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 smtClean="0"/>
              <a:t>First level bullet</a:t>
            </a:r>
          </a:p>
          <a:p>
            <a:pPr lvl="1"/>
            <a:r>
              <a:rPr lang="en-US" noProof="0" dirty="0" smtClean="0"/>
              <a:t>Second level bullet</a:t>
            </a:r>
          </a:p>
          <a:p>
            <a:pPr lvl="2"/>
            <a:r>
              <a:rPr lang="en-US" noProof="0" dirty="0" smtClean="0"/>
              <a:t>Third level bullet</a:t>
            </a:r>
          </a:p>
          <a:p>
            <a:pPr lvl="0"/>
            <a:r>
              <a:rPr lang="en-US" noProof="0" dirty="0" smtClean="0"/>
              <a:t>First level bullet</a:t>
            </a:r>
          </a:p>
          <a:p>
            <a:pPr lvl="1"/>
            <a:r>
              <a:rPr lang="en-US" noProof="0" dirty="0" smtClean="0"/>
              <a:t>Second level bullet</a:t>
            </a:r>
          </a:p>
          <a:p>
            <a:pPr lvl="2"/>
            <a:r>
              <a:rPr lang="en-US" noProof="0" dirty="0" smtClean="0"/>
              <a:t>Third level bullet</a:t>
            </a:r>
          </a:p>
        </p:txBody>
      </p:sp>
      <p:sp>
        <p:nvSpPr>
          <p:cNvPr id="4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1442419" y="274639"/>
            <a:ext cx="5941019" cy="50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2000" b="1"/>
            </a:lvl1pPr>
          </a:lstStyle>
          <a:p>
            <a:pPr lvl="0"/>
            <a:r>
              <a:rPr lang="en-US" dirty="0" smtClean="0"/>
              <a:t>Click to edit Master title text </a:t>
            </a:r>
          </a:p>
        </p:txBody>
      </p:sp>
    </p:spTree>
    <p:extLst>
      <p:ext uri="{BB962C8B-B14F-4D97-AF65-F5344CB8AC3E}">
        <p14:creationId xmlns:p14="http://schemas.microsoft.com/office/powerpoint/2010/main" val="11595735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1442419" y="274639"/>
            <a:ext cx="5941019" cy="50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2000" b="1"/>
            </a:lvl1pPr>
          </a:lstStyle>
          <a:p>
            <a:pPr lvl="0"/>
            <a:r>
              <a:rPr lang="en-US" dirty="0" smtClean="0"/>
              <a:t>Click to edit Master title text </a:t>
            </a:r>
          </a:p>
        </p:txBody>
      </p:sp>
    </p:spTree>
    <p:extLst>
      <p:ext uri="{BB962C8B-B14F-4D97-AF65-F5344CB8AC3E}">
        <p14:creationId xmlns:p14="http://schemas.microsoft.com/office/powerpoint/2010/main" val="35744711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White Cover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sp>
        <p:nvSpPr>
          <p:cNvPr id="8" name="Rectangle 15"/>
          <p:cNvSpPr>
            <a:spLocks noChangeArrowheads="1"/>
          </p:cNvSpPr>
          <p:nvPr userDrawn="1"/>
        </p:nvSpPr>
        <p:spPr bwMode="auto">
          <a:xfrm>
            <a:off x="1371600" y="6638559"/>
            <a:ext cx="64008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UNCLASSIFIED</a:t>
            </a:r>
            <a:endParaRPr lang="en-US" sz="800" dirty="0">
              <a:solidFill>
                <a:schemeClr val="accent2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9" name="Rectangle 15"/>
          <p:cNvSpPr>
            <a:spLocks noChangeArrowheads="1"/>
          </p:cNvSpPr>
          <p:nvPr userDrawn="1"/>
        </p:nvSpPr>
        <p:spPr bwMode="auto">
          <a:xfrm>
            <a:off x="0" y="1407"/>
            <a:ext cx="91440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UNCLASSIFIED</a:t>
            </a:r>
            <a:endParaRPr lang="en-US" sz="800" dirty="0">
              <a:solidFill>
                <a:schemeClr val="accent2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06338" y="5376077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Name of Presenter</a:t>
            </a:r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306338" y="5671676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Rank/Title of Presenter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306338" y="5967274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Organization of Presenter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306338" y="6487064"/>
            <a:ext cx="2014168" cy="366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l" rtl="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lang="en-US" sz="800" kern="1200" baseline="0" dirty="0" smtClean="0">
                <a:solidFill>
                  <a:schemeClr val="accent2"/>
                </a:solidFill>
                <a:latin typeface="Arial Bold" panose="020B0704020202020204" pitchFamily="34" charset="0"/>
                <a:ea typeface="ＭＳ Ｐゴシック" charset="-128"/>
                <a:cs typeface="Arial Bold" panose="020B0704020202020204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DD MMM YYYY</a:t>
            </a:r>
          </a:p>
        </p:txBody>
      </p:sp>
      <p:sp>
        <p:nvSpPr>
          <p:cNvPr id="21" name="Rectangle 20"/>
          <p:cNvSpPr/>
          <p:nvPr userDrawn="1"/>
        </p:nvSpPr>
        <p:spPr>
          <a:xfrm>
            <a:off x="306338" y="2440244"/>
            <a:ext cx="7740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200" dirty="0" smtClean="0">
                <a:solidFill>
                  <a:schemeClr val="tx1"/>
                </a:solidFill>
              </a:rPr>
              <a:t>U.S. ARMY COMBAT</a:t>
            </a:r>
            <a:r>
              <a:rPr lang="en-US" sz="3200" baseline="0" dirty="0" smtClean="0">
                <a:solidFill>
                  <a:schemeClr val="tx1"/>
                </a:solidFill>
              </a:rPr>
              <a:t> CAPABILITIES DEVELOPMENT COMMAND –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200" baseline="0" dirty="0" smtClean="0">
                <a:solidFill>
                  <a:schemeClr val="tx1"/>
                </a:solidFill>
              </a:rPr>
              <a:t>ARMY RESEARCH LABORATORY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06338" y="4379765"/>
            <a:ext cx="7740000" cy="450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lnSpc>
                <a:spcPts val="2000"/>
              </a:lnSpc>
              <a:defRPr lang="en-US" sz="2000" b="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SUBTITLE GOES HERE</a:t>
            </a:r>
            <a:endParaRPr lang="en-US" b="0" dirty="0"/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6738151" y="5495277"/>
            <a:ext cx="1997476" cy="701337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square" lIns="182880" tIns="91440" rIns="182880" bIns="91440" anchor="ctr"/>
          <a:lstStyle>
            <a:lvl1pPr algn="ctr">
              <a:lnSpc>
                <a:spcPct val="100000"/>
              </a:lnSpc>
              <a:defRPr lang="en-US" sz="600" b="0" kern="1200" baseline="0" dirty="0" smtClean="0">
                <a:solidFill>
                  <a:schemeClr val="accent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DISTRIBUTION STATEMENT GOES HERE</a:t>
            </a:r>
          </a:p>
        </p:txBody>
      </p:sp>
    </p:spTree>
    <p:extLst>
      <p:ext uri="{BB962C8B-B14F-4D97-AF65-F5344CB8AC3E}">
        <p14:creationId xmlns:p14="http://schemas.microsoft.com/office/powerpoint/2010/main" val="7569387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Black Cover Slide (FOR DIGITAL USE ONLY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sp>
        <p:nvSpPr>
          <p:cNvPr id="8" name="Rectangle 15"/>
          <p:cNvSpPr>
            <a:spLocks noChangeArrowheads="1"/>
          </p:cNvSpPr>
          <p:nvPr userDrawn="1"/>
        </p:nvSpPr>
        <p:spPr bwMode="auto">
          <a:xfrm>
            <a:off x="1371600" y="6638559"/>
            <a:ext cx="64008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UNCLASSIFIED</a:t>
            </a:r>
            <a:endParaRPr lang="en-US" sz="800" dirty="0">
              <a:solidFill>
                <a:schemeClr val="accent2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9" name="Rectangle 15"/>
          <p:cNvSpPr>
            <a:spLocks noChangeArrowheads="1"/>
          </p:cNvSpPr>
          <p:nvPr userDrawn="1"/>
        </p:nvSpPr>
        <p:spPr bwMode="auto">
          <a:xfrm>
            <a:off x="0" y="1407"/>
            <a:ext cx="91440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UNCLASSIFIED</a:t>
            </a:r>
            <a:endParaRPr lang="en-US" sz="800" dirty="0">
              <a:solidFill>
                <a:schemeClr val="accent2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306338" y="6487064"/>
            <a:ext cx="2014168" cy="366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l" rtl="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lang="en-US" sz="800" kern="1200" baseline="0" dirty="0" smtClean="0">
                <a:solidFill>
                  <a:schemeClr val="accent2"/>
                </a:solidFill>
                <a:latin typeface="Arial Bold" panose="020B0704020202020204" pitchFamily="34" charset="0"/>
                <a:ea typeface="ＭＳ Ｐゴシック" charset="-128"/>
                <a:cs typeface="Arial Bold" panose="020B0704020202020204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DD MMM YYYY</a:t>
            </a:r>
          </a:p>
        </p:txBody>
      </p:sp>
      <p:sp>
        <p:nvSpPr>
          <p:cNvPr id="18" name="Rectangle 17"/>
          <p:cNvSpPr/>
          <p:nvPr userDrawn="1"/>
        </p:nvSpPr>
        <p:spPr>
          <a:xfrm>
            <a:off x="306338" y="2440244"/>
            <a:ext cx="7740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200" dirty="0" smtClean="0">
                <a:solidFill>
                  <a:schemeClr val="bg1"/>
                </a:solidFill>
              </a:rPr>
              <a:t>U.S. ARMY COMBAT</a:t>
            </a:r>
            <a:r>
              <a:rPr lang="en-US" sz="3200" baseline="0" dirty="0" smtClean="0">
                <a:solidFill>
                  <a:schemeClr val="bg1"/>
                </a:solidFill>
              </a:rPr>
              <a:t> CAPABILITIES DEVELOPMENT COMMAND –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200" baseline="0" dirty="0" smtClean="0">
                <a:solidFill>
                  <a:schemeClr val="bg1"/>
                </a:solidFill>
              </a:rPr>
              <a:t>ARMY RESEARCH LABORATORY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06338" y="4379765"/>
            <a:ext cx="7740000" cy="450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lnSpc>
                <a:spcPts val="2000"/>
              </a:lnSpc>
              <a:defRPr lang="en-US" sz="2000" b="0" kern="1200" baseline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SUBTITLE GOES HERE</a:t>
            </a:r>
            <a:endParaRPr lang="en-US" b="0" dirty="0"/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06338" y="5376077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Name of Presenter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306338" y="5671676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Rank/Title of Presenter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306338" y="5967274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Organization of Presenter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6738151" y="5495277"/>
            <a:ext cx="1997476" cy="701337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square" lIns="182880" tIns="91440" rIns="182880" bIns="91440" anchor="ctr"/>
          <a:lstStyle>
            <a:lvl1pPr algn="ctr">
              <a:lnSpc>
                <a:spcPct val="100000"/>
              </a:lnSpc>
              <a:defRPr lang="en-US" sz="600" b="0" kern="1200" baseline="0" dirty="0" smtClean="0">
                <a:solidFill>
                  <a:schemeClr val="accent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DISTRIBUTION STATEMENT GOES HERE</a:t>
            </a:r>
          </a:p>
        </p:txBody>
      </p:sp>
    </p:spTree>
    <p:extLst>
      <p:ext uri="{BB962C8B-B14F-4D97-AF65-F5344CB8AC3E}">
        <p14:creationId xmlns:p14="http://schemas.microsoft.com/office/powerpoint/2010/main" val="13871236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442210" y="2286001"/>
            <a:ext cx="8237095" cy="128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>
              <a:defRPr sz="3600" cap="none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SECTION TITLE GOES HERE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442210" y="3569973"/>
            <a:ext cx="8237095" cy="854075"/>
          </a:xfrm>
          <a:prstGeom prst="rect">
            <a:avLst/>
          </a:prstGeom>
        </p:spPr>
        <p:txBody>
          <a:bodyPr/>
          <a:lstStyle>
            <a:lvl1pPr>
              <a:defRPr sz="1800" b="0"/>
            </a:lvl1pPr>
          </a:lstStyle>
          <a:p>
            <a:pPr lvl="0"/>
            <a:r>
              <a:rPr lang="en-US" dirty="0" smtClean="0"/>
              <a:t>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1056092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idx="1" hasCustomPrompt="1"/>
          </p:nvPr>
        </p:nvSpPr>
        <p:spPr bwMode="auto">
          <a:xfrm>
            <a:off x="442210" y="1228725"/>
            <a:ext cx="8094688" cy="471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230188" indent="-230188">
              <a:spcBef>
                <a:spcPts val="0"/>
              </a:spcBef>
              <a:buFont typeface="Arial" panose="020B0604020202020204" pitchFamily="34" charset="0"/>
              <a:buChar char="•"/>
              <a:defRPr sz="1800" b="1">
                <a:solidFill>
                  <a:schemeClr val="tx1"/>
                </a:solidFill>
              </a:defRPr>
            </a:lvl1pPr>
            <a:lvl2pPr marL="461963" indent="-233363">
              <a:spcBef>
                <a:spcPts val="0"/>
              </a:spcBef>
              <a:defRPr sz="1600">
                <a:solidFill>
                  <a:schemeClr val="tx1"/>
                </a:solidFill>
              </a:defRPr>
            </a:lvl2pPr>
            <a:lvl3pPr marL="684213" indent="-222250"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 smtClean="0"/>
              <a:t>First level bullet</a:t>
            </a:r>
          </a:p>
          <a:p>
            <a:pPr lvl="1"/>
            <a:r>
              <a:rPr lang="en-US" noProof="0" dirty="0" smtClean="0"/>
              <a:t>Second level bullet</a:t>
            </a:r>
          </a:p>
          <a:p>
            <a:pPr lvl="2"/>
            <a:r>
              <a:rPr lang="en-US" noProof="0" dirty="0" smtClean="0"/>
              <a:t>Third level bullet</a:t>
            </a:r>
          </a:p>
          <a:p>
            <a:pPr lvl="0"/>
            <a:r>
              <a:rPr lang="en-US" noProof="0" dirty="0" smtClean="0"/>
              <a:t>First level bullet</a:t>
            </a:r>
          </a:p>
          <a:p>
            <a:pPr lvl="1"/>
            <a:r>
              <a:rPr lang="en-US" noProof="0" dirty="0" smtClean="0"/>
              <a:t>Second level bullet</a:t>
            </a:r>
          </a:p>
          <a:p>
            <a:pPr lvl="2"/>
            <a:r>
              <a:rPr lang="en-US" noProof="0" dirty="0" smtClean="0"/>
              <a:t>Third level bullet</a:t>
            </a:r>
          </a:p>
        </p:txBody>
      </p:sp>
      <p:sp>
        <p:nvSpPr>
          <p:cNvPr id="4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1442419" y="274639"/>
            <a:ext cx="5941019" cy="50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2000" b="1"/>
            </a:lvl1pPr>
          </a:lstStyle>
          <a:p>
            <a:pPr lvl="0"/>
            <a:r>
              <a:rPr lang="en-US" dirty="0" smtClean="0"/>
              <a:t>Click to edit Master title text </a:t>
            </a:r>
          </a:p>
        </p:txBody>
      </p:sp>
    </p:spTree>
    <p:extLst>
      <p:ext uri="{BB962C8B-B14F-4D97-AF65-F5344CB8AC3E}">
        <p14:creationId xmlns:p14="http://schemas.microsoft.com/office/powerpoint/2010/main" val="311344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1442419" y="274639"/>
            <a:ext cx="5941019" cy="50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2000" b="1"/>
            </a:lvl1pPr>
          </a:lstStyle>
          <a:p>
            <a:pPr lvl="0"/>
            <a:r>
              <a:rPr lang="en-US" dirty="0" smtClean="0"/>
              <a:t>Click to edit Master title text </a:t>
            </a:r>
          </a:p>
        </p:txBody>
      </p:sp>
    </p:spTree>
    <p:extLst>
      <p:ext uri="{BB962C8B-B14F-4D97-AF65-F5344CB8AC3E}">
        <p14:creationId xmlns:p14="http://schemas.microsoft.com/office/powerpoint/2010/main" val="1832582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White Cover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sp>
        <p:nvSpPr>
          <p:cNvPr id="8" name="Rectangle 15"/>
          <p:cNvSpPr>
            <a:spLocks noChangeArrowheads="1"/>
          </p:cNvSpPr>
          <p:nvPr userDrawn="1"/>
        </p:nvSpPr>
        <p:spPr bwMode="auto">
          <a:xfrm>
            <a:off x="1371600" y="6638559"/>
            <a:ext cx="64008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APPROVED</a:t>
            </a:r>
            <a:r>
              <a:rPr lang="en-US" sz="800" baseline="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 FOR PUBLIC RELEASE</a:t>
            </a:r>
            <a:endParaRPr lang="en-US" sz="800" dirty="0">
              <a:solidFill>
                <a:schemeClr val="accent2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9" name="Rectangle 15"/>
          <p:cNvSpPr>
            <a:spLocks noChangeArrowheads="1"/>
          </p:cNvSpPr>
          <p:nvPr userDrawn="1"/>
        </p:nvSpPr>
        <p:spPr bwMode="auto">
          <a:xfrm>
            <a:off x="0" y="1407"/>
            <a:ext cx="91440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APPROVED</a:t>
            </a:r>
            <a:r>
              <a:rPr lang="en-US" sz="800" baseline="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 FOR PUBLIC RELEASE</a:t>
            </a:r>
            <a:endParaRPr lang="en-US" sz="800" dirty="0">
              <a:solidFill>
                <a:schemeClr val="accent2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06338" y="5376077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Name of Presenter</a:t>
            </a:r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306338" y="5671676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Rank/Title of Presenter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306338" y="5967274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Organization of Presenter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306338" y="6487064"/>
            <a:ext cx="2014168" cy="366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l" rtl="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lang="en-US" sz="800" kern="1200" baseline="0" dirty="0" smtClean="0">
                <a:solidFill>
                  <a:schemeClr val="accent2"/>
                </a:solidFill>
                <a:latin typeface="Arial Bold" panose="020B0704020202020204" pitchFamily="34" charset="0"/>
                <a:ea typeface="ＭＳ Ｐゴシック" charset="-128"/>
                <a:cs typeface="Arial Bold" panose="020B0704020202020204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DD MMM YYYY</a:t>
            </a:r>
          </a:p>
        </p:txBody>
      </p:sp>
      <p:sp>
        <p:nvSpPr>
          <p:cNvPr id="21" name="Rectangle 20"/>
          <p:cNvSpPr/>
          <p:nvPr userDrawn="1"/>
        </p:nvSpPr>
        <p:spPr>
          <a:xfrm>
            <a:off x="306338" y="2440244"/>
            <a:ext cx="7740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200" dirty="0" smtClean="0">
                <a:solidFill>
                  <a:schemeClr val="tx1"/>
                </a:solidFill>
              </a:rPr>
              <a:t>U.S. ARMY COMBAT</a:t>
            </a:r>
            <a:r>
              <a:rPr lang="en-US" sz="3200" baseline="0" dirty="0" smtClean="0">
                <a:solidFill>
                  <a:schemeClr val="tx1"/>
                </a:solidFill>
              </a:rPr>
              <a:t> CAPABILITIES DEVELOPMENT COMMAND –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200" baseline="0" dirty="0" smtClean="0">
                <a:solidFill>
                  <a:schemeClr val="tx1"/>
                </a:solidFill>
              </a:rPr>
              <a:t>ARMY RESEARCH LABORATORY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06338" y="4379765"/>
            <a:ext cx="7740000" cy="450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lnSpc>
                <a:spcPts val="2000"/>
              </a:lnSpc>
              <a:defRPr lang="en-US" sz="2000" b="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SUBTITLE GOES HERE</a:t>
            </a:r>
            <a:endParaRPr lang="en-US" b="0" dirty="0"/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6738151" y="5495277"/>
            <a:ext cx="1997476" cy="701337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square" lIns="182880" tIns="91440" rIns="182880" bIns="91440" anchor="ctr"/>
          <a:lstStyle>
            <a:lvl1pPr algn="ctr">
              <a:lnSpc>
                <a:spcPct val="100000"/>
              </a:lnSpc>
              <a:defRPr lang="en-US" sz="600" b="0" kern="1200" baseline="0" dirty="0" smtClean="0">
                <a:solidFill>
                  <a:schemeClr val="accent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DISTRIBUTION STATEMENT GOES HERE</a:t>
            </a:r>
          </a:p>
        </p:txBody>
      </p:sp>
    </p:spTree>
    <p:extLst>
      <p:ext uri="{BB962C8B-B14F-4D97-AF65-F5344CB8AC3E}">
        <p14:creationId xmlns:p14="http://schemas.microsoft.com/office/powerpoint/2010/main" val="19926171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Black Cover Slide (FOR DIGITAL USE ONLY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sp>
        <p:nvSpPr>
          <p:cNvPr id="8" name="Rectangle 15"/>
          <p:cNvSpPr>
            <a:spLocks noChangeArrowheads="1"/>
          </p:cNvSpPr>
          <p:nvPr userDrawn="1"/>
        </p:nvSpPr>
        <p:spPr bwMode="auto">
          <a:xfrm>
            <a:off x="1371600" y="6638559"/>
            <a:ext cx="64008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APPROVED FOR PUBLIC RELEASE</a:t>
            </a:r>
            <a:endParaRPr lang="en-US" sz="800" dirty="0">
              <a:solidFill>
                <a:schemeClr val="accent2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9" name="Rectangle 15"/>
          <p:cNvSpPr>
            <a:spLocks noChangeArrowheads="1"/>
          </p:cNvSpPr>
          <p:nvPr userDrawn="1"/>
        </p:nvSpPr>
        <p:spPr bwMode="auto">
          <a:xfrm>
            <a:off x="0" y="1407"/>
            <a:ext cx="91440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APPROVED FOR PUBLIC RELEASE</a:t>
            </a:r>
            <a:endParaRPr lang="en-US" sz="800" dirty="0">
              <a:solidFill>
                <a:schemeClr val="accent2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306338" y="6487064"/>
            <a:ext cx="2014168" cy="366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l" rtl="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lang="en-US" sz="800" kern="1200" baseline="0" dirty="0" smtClean="0">
                <a:solidFill>
                  <a:schemeClr val="accent2"/>
                </a:solidFill>
                <a:latin typeface="Arial Bold" panose="020B0704020202020204" pitchFamily="34" charset="0"/>
                <a:ea typeface="ＭＳ Ｐゴシック" charset="-128"/>
                <a:cs typeface="Arial Bold" panose="020B0704020202020204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DD MMM YYYY</a:t>
            </a:r>
          </a:p>
        </p:txBody>
      </p:sp>
      <p:sp>
        <p:nvSpPr>
          <p:cNvPr id="18" name="Rectangle 17"/>
          <p:cNvSpPr/>
          <p:nvPr userDrawn="1"/>
        </p:nvSpPr>
        <p:spPr>
          <a:xfrm>
            <a:off x="306338" y="2440244"/>
            <a:ext cx="7740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200" dirty="0" smtClean="0">
                <a:solidFill>
                  <a:schemeClr val="bg1"/>
                </a:solidFill>
              </a:rPr>
              <a:t>U.S. ARMY COMBAT</a:t>
            </a:r>
            <a:r>
              <a:rPr lang="en-US" sz="3200" baseline="0" dirty="0" smtClean="0">
                <a:solidFill>
                  <a:schemeClr val="bg1"/>
                </a:solidFill>
              </a:rPr>
              <a:t> CAPABILITIES DEVELOPMENT COMMAND –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200" baseline="0" dirty="0" smtClean="0">
                <a:solidFill>
                  <a:schemeClr val="bg1"/>
                </a:solidFill>
              </a:rPr>
              <a:t>ARMY RESEARCH LABORATORY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06338" y="4379765"/>
            <a:ext cx="7740000" cy="450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lnSpc>
                <a:spcPts val="2000"/>
              </a:lnSpc>
              <a:defRPr lang="en-US" sz="2000" b="0" kern="1200" baseline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SUBTITLE GOES HERE</a:t>
            </a:r>
            <a:endParaRPr lang="en-US" b="0" dirty="0"/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06338" y="5376077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Name of Presenter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306338" y="5671676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Rank/Title of Presenter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306338" y="5967274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Organization of Presenter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6738151" y="5495277"/>
            <a:ext cx="1997476" cy="701337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square" lIns="182880" tIns="91440" rIns="182880" bIns="91440" anchor="ctr"/>
          <a:lstStyle>
            <a:lvl1pPr algn="ctr">
              <a:lnSpc>
                <a:spcPct val="100000"/>
              </a:lnSpc>
              <a:defRPr lang="en-US" sz="600" b="0" kern="1200" baseline="0" dirty="0" smtClean="0">
                <a:solidFill>
                  <a:schemeClr val="accent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DISTRIBUTION STATEMENT GOES HERE</a:t>
            </a:r>
          </a:p>
        </p:txBody>
      </p:sp>
    </p:spTree>
    <p:extLst>
      <p:ext uri="{BB962C8B-B14F-4D97-AF65-F5344CB8AC3E}">
        <p14:creationId xmlns:p14="http://schemas.microsoft.com/office/powerpoint/2010/main" val="42500576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442210" y="2286001"/>
            <a:ext cx="8237095" cy="128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>
              <a:defRPr sz="3600" cap="none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SECTION TITLE GOES HERE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442210" y="3569973"/>
            <a:ext cx="8237095" cy="854075"/>
          </a:xfrm>
          <a:prstGeom prst="rect">
            <a:avLst/>
          </a:prstGeom>
        </p:spPr>
        <p:txBody>
          <a:bodyPr/>
          <a:lstStyle>
            <a:lvl1pPr>
              <a:defRPr sz="1800" b="0"/>
            </a:lvl1pPr>
          </a:lstStyle>
          <a:p>
            <a:pPr lvl="0"/>
            <a:r>
              <a:rPr lang="en-US" dirty="0" smtClean="0"/>
              <a:t>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1491769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ck Cover Slide (FOR DIGITAL USE ONLY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sp>
        <p:nvSpPr>
          <p:cNvPr id="8" name="Rectangle 15"/>
          <p:cNvSpPr>
            <a:spLocks noChangeArrowheads="1"/>
          </p:cNvSpPr>
          <p:nvPr userDrawn="1"/>
        </p:nvSpPr>
        <p:spPr bwMode="auto">
          <a:xfrm>
            <a:off x="1371600" y="6638559"/>
            <a:ext cx="64008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UNCLASSIFIED//FOR OFFICIAL USE ONLY//</a:t>
            </a:r>
            <a:r>
              <a:rPr lang="en-US" sz="800" b="0" dirty="0" smtClean="0">
                <a:solidFill>
                  <a:schemeClr val="accent4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DRAFT</a:t>
            </a: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//PRE-DECISIONAL</a:t>
            </a:r>
            <a:endParaRPr lang="en-US" sz="800" dirty="0">
              <a:solidFill>
                <a:schemeClr val="accent2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9" name="Rectangle 15"/>
          <p:cNvSpPr>
            <a:spLocks noChangeArrowheads="1"/>
          </p:cNvSpPr>
          <p:nvPr userDrawn="1"/>
        </p:nvSpPr>
        <p:spPr bwMode="auto">
          <a:xfrm>
            <a:off x="0" y="1407"/>
            <a:ext cx="91440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UNCLASSIFIED//FOR OFFICIAL USE ONLY//</a:t>
            </a:r>
            <a:r>
              <a:rPr lang="en-US" sz="800" b="0" dirty="0" smtClean="0">
                <a:solidFill>
                  <a:schemeClr val="accent4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DRAFT</a:t>
            </a: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//PRE-DECISIONAL</a:t>
            </a:r>
            <a:endParaRPr lang="en-US" sz="800" dirty="0">
              <a:solidFill>
                <a:schemeClr val="accent2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306338" y="6487064"/>
            <a:ext cx="2014168" cy="366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l" rtl="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lang="en-US" sz="800" kern="1200" baseline="0" dirty="0" smtClean="0">
                <a:solidFill>
                  <a:schemeClr val="accent2"/>
                </a:solidFill>
                <a:latin typeface="Arial Bold" panose="020B0704020202020204" pitchFamily="34" charset="0"/>
                <a:ea typeface="ＭＳ Ｐゴシック" charset="-128"/>
                <a:cs typeface="Arial Bold" panose="020B0704020202020204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DD MMM YYYY</a:t>
            </a:r>
          </a:p>
        </p:txBody>
      </p:sp>
      <p:sp>
        <p:nvSpPr>
          <p:cNvPr id="19" name="Rectangle 18"/>
          <p:cNvSpPr/>
          <p:nvPr userDrawn="1"/>
        </p:nvSpPr>
        <p:spPr>
          <a:xfrm>
            <a:off x="306338" y="2440244"/>
            <a:ext cx="7740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200" dirty="0" smtClean="0">
                <a:solidFill>
                  <a:schemeClr val="bg1"/>
                </a:solidFill>
              </a:rPr>
              <a:t>U.S. ARMY COMBAT</a:t>
            </a:r>
            <a:r>
              <a:rPr lang="en-US" sz="3200" baseline="0" dirty="0" smtClean="0">
                <a:solidFill>
                  <a:schemeClr val="bg1"/>
                </a:solidFill>
              </a:rPr>
              <a:t> CAPABILITIES DEVELOPMENT COMMAND –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200" baseline="0" dirty="0" smtClean="0">
                <a:solidFill>
                  <a:schemeClr val="bg1"/>
                </a:solidFill>
              </a:rPr>
              <a:t>ARMY RESEARCH LABORATORY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30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06338" y="4379765"/>
            <a:ext cx="7740000" cy="450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lnSpc>
                <a:spcPts val="2000"/>
              </a:lnSpc>
              <a:defRPr lang="en-US" sz="2000" b="0" kern="1200" baseline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SUBTITLE GOES HERE</a:t>
            </a:r>
            <a:endParaRPr lang="en-US" b="0" dirty="0"/>
          </a:p>
        </p:txBody>
      </p:sp>
      <p:sp>
        <p:nvSpPr>
          <p:cNvPr id="32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06338" y="5376077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Name of Presenter</a:t>
            </a:r>
          </a:p>
        </p:txBody>
      </p:sp>
      <p:sp>
        <p:nvSpPr>
          <p:cNvPr id="33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306338" y="5671676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Rank/Title of Presenter</a:t>
            </a:r>
          </a:p>
        </p:txBody>
      </p:sp>
      <p:sp>
        <p:nvSpPr>
          <p:cNvPr id="34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306338" y="5967274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Organization of Presenter</a:t>
            </a:r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6738151" y="5495277"/>
            <a:ext cx="1997476" cy="701337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square" lIns="182880" tIns="91440" rIns="182880" bIns="91440" anchor="ctr"/>
          <a:lstStyle>
            <a:lvl1pPr algn="ctr">
              <a:lnSpc>
                <a:spcPct val="100000"/>
              </a:lnSpc>
              <a:defRPr lang="en-US" sz="600" b="0" kern="1200" baseline="0" dirty="0" smtClean="0">
                <a:solidFill>
                  <a:schemeClr val="accent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DISTRIBUTION STATEMENT GOES HERE</a:t>
            </a:r>
          </a:p>
        </p:txBody>
      </p:sp>
    </p:spTree>
    <p:extLst>
      <p:ext uri="{BB962C8B-B14F-4D97-AF65-F5344CB8AC3E}">
        <p14:creationId xmlns:p14="http://schemas.microsoft.com/office/powerpoint/2010/main" val="9288805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idx="1" hasCustomPrompt="1"/>
          </p:nvPr>
        </p:nvSpPr>
        <p:spPr bwMode="auto">
          <a:xfrm>
            <a:off x="442210" y="1228725"/>
            <a:ext cx="8094688" cy="471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230188" indent="-230188">
              <a:spcBef>
                <a:spcPts val="0"/>
              </a:spcBef>
              <a:buFont typeface="Arial" panose="020B0604020202020204" pitchFamily="34" charset="0"/>
              <a:buChar char="•"/>
              <a:defRPr sz="1800" b="1">
                <a:solidFill>
                  <a:schemeClr val="tx1"/>
                </a:solidFill>
              </a:defRPr>
            </a:lvl1pPr>
            <a:lvl2pPr marL="461963" indent="-233363">
              <a:spcBef>
                <a:spcPts val="0"/>
              </a:spcBef>
              <a:defRPr sz="1600">
                <a:solidFill>
                  <a:schemeClr val="tx1"/>
                </a:solidFill>
              </a:defRPr>
            </a:lvl2pPr>
            <a:lvl3pPr marL="684213" indent="-222250"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 smtClean="0"/>
              <a:t>First level bullet</a:t>
            </a:r>
          </a:p>
          <a:p>
            <a:pPr lvl="1"/>
            <a:r>
              <a:rPr lang="en-US" noProof="0" dirty="0" smtClean="0"/>
              <a:t>Second level bullet</a:t>
            </a:r>
          </a:p>
          <a:p>
            <a:pPr lvl="2"/>
            <a:r>
              <a:rPr lang="en-US" noProof="0" dirty="0" smtClean="0"/>
              <a:t>Third level bullet</a:t>
            </a:r>
          </a:p>
          <a:p>
            <a:pPr lvl="0"/>
            <a:r>
              <a:rPr lang="en-US" noProof="0" dirty="0" smtClean="0"/>
              <a:t>First level bullet</a:t>
            </a:r>
          </a:p>
          <a:p>
            <a:pPr lvl="1"/>
            <a:r>
              <a:rPr lang="en-US" noProof="0" dirty="0" smtClean="0"/>
              <a:t>Second level bullet</a:t>
            </a:r>
          </a:p>
          <a:p>
            <a:pPr lvl="2"/>
            <a:r>
              <a:rPr lang="en-US" noProof="0" dirty="0" smtClean="0"/>
              <a:t>Third level bullet</a:t>
            </a:r>
          </a:p>
        </p:txBody>
      </p:sp>
      <p:sp>
        <p:nvSpPr>
          <p:cNvPr id="4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1442419" y="274639"/>
            <a:ext cx="5941019" cy="50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2000" b="1"/>
            </a:lvl1pPr>
          </a:lstStyle>
          <a:p>
            <a:pPr lvl="0"/>
            <a:r>
              <a:rPr lang="en-US" dirty="0" smtClean="0"/>
              <a:t>Click to edit Master title text </a:t>
            </a:r>
          </a:p>
        </p:txBody>
      </p:sp>
    </p:spTree>
    <p:extLst>
      <p:ext uri="{BB962C8B-B14F-4D97-AF65-F5344CB8AC3E}">
        <p14:creationId xmlns:p14="http://schemas.microsoft.com/office/powerpoint/2010/main" val="10113615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1442419" y="274639"/>
            <a:ext cx="5941019" cy="50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2000" b="1"/>
            </a:lvl1pPr>
          </a:lstStyle>
          <a:p>
            <a:pPr lvl="0"/>
            <a:r>
              <a:rPr lang="en-US" dirty="0" smtClean="0"/>
              <a:t>Click to edit Master title text </a:t>
            </a:r>
          </a:p>
        </p:txBody>
      </p:sp>
    </p:spTree>
    <p:extLst>
      <p:ext uri="{BB962C8B-B14F-4D97-AF65-F5344CB8AC3E}">
        <p14:creationId xmlns:p14="http://schemas.microsoft.com/office/powerpoint/2010/main" val="3380452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442210" y="2286001"/>
            <a:ext cx="8237095" cy="128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>
              <a:defRPr sz="3600" cap="none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SECTION TITLE GOES HERE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442210" y="3569973"/>
            <a:ext cx="8237095" cy="854075"/>
          </a:xfrm>
          <a:prstGeom prst="rect">
            <a:avLst/>
          </a:prstGeom>
        </p:spPr>
        <p:txBody>
          <a:bodyPr/>
          <a:lstStyle>
            <a:lvl1pPr>
              <a:defRPr sz="1800" b="0"/>
            </a:lvl1pPr>
          </a:lstStyle>
          <a:p>
            <a:pPr lvl="0"/>
            <a:r>
              <a:rPr lang="en-US" dirty="0" smtClean="0"/>
              <a:t>SECTION 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40806995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2"/>
          <p:cNvSpPr>
            <a:spLocks noGrp="1"/>
          </p:cNvSpPr>
          <p:nvPr>
            <p:ph idx="1" hasCustomPrompt="1"/>
          </p:nvPr>
        </p:nvSpPr>
        <p:spPr bwMode="auto">
          <a:xfrm>
            <a:off x="442210" y="1228725"/>
            <a:ext cx="8094688" cy="471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230188" indent="-230188">
              <a:spcBef>
                <a:spcPts val="0"/>
              </a:spcBef>
              <a:buFont typeface="Arial" panose="020B0604020202020204" pitchFamily="34" charset="0"/>
              <a:buChar char="•"/>
              <a:defRPr sz="1800" b="1">
                <a:solidFill>
                  <a:schemeClr val="tx1"/>
                </a:solidFill>
              </a:defRPr>
            </a:lvl1pPr>
            <a:lvl2pPr marL="461963" indent="-233363">
              <a:spcBef>
                <a:spcPts val="0"/>
              </a:spcBef>
              <a:defRPr sz="1600">
                <a:solidFill>
                  <a:schemeClr val="tx1"/>
                </a:solidFill>
              </a:defRPr>
            </a:lvl2pPr>
            <a:lvl3pPr marL="684213" indent="-222250"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 smtClean="0"/>
              <a:t>First level bullet</a:t>
            </a:r>
          </a:p>
          <a:p>
            <a:pPr lvl="1"/>
            <a:r>
              <a:rPr lang="en-US" noProof="0" dirty="0" smtClean="0"/>
              <a:t>Second level bullet</a:t>
            </a:r>
          </a:p>
          <a:p>
            <a:pPr lvl="2"/>
            <a:r>
              <a:rPr lang="en-US" noProof="0" dirty="0" smtClean="0"/>
              <a:t>Third level bullet</a:t>
            </a:r>
          </a:p>
          <a:p>
            <a:pPr lvl="0"/>
            <a:r>
              <a:rPr lang="en-US" noProof="0" dirty="0" smtClean="0"/>
              <a:t>First level bullet</a:t>
            </a:r>
          </a:p>
          <a:p>
            <a:pPr lvl="1"/>
            <a:r>
              <a:rPr lang="en-US" noProof="0" dirty="0" smtClean="0"/>
              <a:t>Second level bullet</a:t>
            </a:r>
          </a:p>
          <a:p>
            <a:pPr lvl="2"/>
            <a:r>
              <a:rPr lang="en-US" noProof="0" dirty="0" smtClean="0"/>
              <a:t>Third level bullet</a:t>
            </a:r>
          </a:p>
        </p:txBody>
      </p:sp>
      <p:sp>
        <p:nvSpPr>
          <p:cNvPr id="6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1442419" y="274639"/>
            <a:ext cx="5941019" cy="50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2000" b="1"/>
            </a:lvl1pPr>
          </a:lstStyle>
          <a:p>
            <a:pPr lvl="0"/>
            <a:r>
              <a:rPr lang="en-US" dirty="0" smtClean="0"/>
              <a:t>Click to edit Master title text </a:t>
            </a:r>
          </a:p>
        </p:txBody>
      </p:sp>
    </p:spTree>
    <p:extLst>
      <p:ext uri="{BB962C8B-B14F-4D97-AF65-F5344CB8AC3E}">
        <p14:creationId xmlns:p14="http://schemas.microsoft.com/office/powerpoint/2010/main" val="42714796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1442419" y="274639"/>
            <a:ext cx="5941019" cy="50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2000" b="1"/>
            </a:lvl1pPr>
          </a:lstStyle>
          <a:p>
            <a:pPr lvl="0"/>
            <a:r>
              <a:rPr lang="en-US" dirty="0" smtClean="0"/>
              <a:t>Click to edit Master title text </a:t>
            </a:r>
          </a:p>
        </p:txBody>
      </p:sp>
    </p:spTree>
    <p:extLst>
      <p:ext uri="{BB962C8B-B14F-4D97-AF65-F5344CB8AC3E}">
        <p14:creationId xmlns:p14="http://schemas.microsoft.com/office/powerpoint/2010/main" val="27014838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1442419" y="274639"/>
            <a:ext cx="5941019" cy="50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2000" b="1"/>
            </a:lvl1pPr>
          </a:lstStyle>
          <a:p>
            <a:pPr lvl="0"/>
            <a:r>
              <a:rPr lang="en-US" dirty="0" smtClean="0"/>
              <a:t>Click to edit Master title text </a:t>
            </a:r>
          </a:p>
        </p:txBody>
      </p:sp>
    </p:spTree>
    <p:extLst>
      <p:ext uri="{BB962C8B-B14F-4D97-AF65-F5344CB8AC3E}">
        <p14:creationId xmlns:p14="http://schemas.microsoft.com/office/powerpoint/2010/main" val="27844976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White Cover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sp>
        <p:nvSpPr>
          <p:cNvPr id="8" name="Rectangle 15"/>
          <p:cNvSpPr>
            <a:spLocks noChangeArrowheads="1"/>
          </p:cNvSpPr>
          <p:nvPr userDrawn="1"/>
        </p:nvSpPr>
        <p:spPr bwMode="auto">
          <a:xfrm>
            <a:off x="1371600" y="6638559"/>
            <a:ext cx="64008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UNCLASSIFIED//FOR OFFICIAL USE ONLY</a:t>
            </a:r>
            <a:endParaRPr lang="en-US" sz="800" dirty="0">
              <a:solidFill>
                <a:schemeClr val="accent2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9" name="Rectangle 15"/>
          <p:cNvSpPr>
            <a:spLocks noChangeArrowheads="1"/>
          </p:cNvSpPr>
          <p:nvPr userDrawn="1"/>
        </p:nvSpPr>
        <p:spPr bwMode="auto">
          <a:xfrm>
            <a:off x="0" y="1407"/>
            <a:ext cx="91440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UNCLASSIFIED//FOR OFFICIAL USE ONLY</a:t>
            </a:r>
            <a:endParaRPr lang="en-US" sz="800" dirty="0">
              <a:solidFill>
                <a:schemeClr val="accent2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25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06338" y="5376077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Name of Presenter</a:t>
            </a:r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306338" y="5671676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Rank/Title of Presenter</a:t>
            </a:r>
          </a:p>
        </p:txBody>
      </p:sp>
      <p:sp>
        <p:nvSpPr>
          <p:cNvPr id="27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306338" y="5967274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Organization of Presenter</a:t>
            </a:r>
          </a:p>
        </p:txBody>
      </p:sp>
      <p:sp>
        <p:nvSpPr>
          <p:cNvPr id="28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306338" y="6487064"/>
            <a:ext cx="2014168" cy="366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l" rtl="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lang="en-US" sz="800" kern="1200" baseline="0" dirty="0" smtClean="0">
                <a:solidFill>
                  <a:schemeClr val="accent2"/>
                </a:solidFill>
                <a:latin typeface="Arial Bold" panose="020B0704020202020204" pitchFamily="34" charset="0"/>
                <a:ea typeface="ＭＳ Ｐゴシック" charset="-128"/>
                <a:cs typeface="Arial Bold" panose="020B0704020202020204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DD MMM YYYY</a:t>
            </a:r>
          </a:p>
        </p:txBody>
      </p:sp>
      <p:sp>
        <p:nvSpPr>
          <p:cNvPr id="29" name="Rectangle 28"/>
          <p:cNvSpPr/>
          <p:nvPr userDrawn="1"/>
        </p:nvSpPr>
        <p:spPr>
          <a:xfrm>
            <a:off x="306338" y="2440244"/>
            <a:ext cx="7740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200" dirty="0" smtClean="0">
                <a:solidFill>
                  <a:schemeClr val="tx1"/>
                </a:solidFill>
              </a:rPr>
              <a:t>U.S. ARMY COMBAT</a:t>
            </a:r>
            <a:r>
              <a:rPr lang="en-US" sz="3200" baseline="0" dirty="0" smtClean="0">
                <a:solidFill>
                  <a:schemeClr val="tx1"/>
                </a:solidFill>
              </a:rPr>
              <a:t> CAPABILITIES DEVELOPMENT COMMAND –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200" baseline="0" dirty="0" smtClean="0">
                <a:solidFill>
                  <a:schemeClr val="tx1"/>
                </a:solidFill>
              </a:rPr>
              <a:t>ARMY RESEARCH LABORATORY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30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06338" y="4379765"/>
            <a:ext cx="7740000" cy="450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lnSpc>
                <a:spcPts val="2000"/>
              </a:lnSpc>
              <a:defRPr lang="en-US" sz="2000" b="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SUBTITLE GOES HERE</a:t>
            </a:r>
            <a:endParaRPr lang="en-US" b="0" dirty="0"/>
          </a:p>
        </p:txBody>
      </p:sp>
      <p:sp>
        <p:nvSpPr>
          <p:cNvPr id="31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6738151" y="5495277"/>
            <a:ext cx="1997476" cy="701337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square" lIns="182880" tIns="91440" rIns="182880" bIns="91440" anchor="ctr"/>
          <a:lstStyle>
            <a:lvl1pPr algn="ctr">
              <a:lnSpc>
                <a:spcPct val="100000"/>
              </a:lnSpc>
              <a:defRPr lang="en-US" sz="600" b="0" kern="1200" baseline="0" dirty="0" smtClean="0">
                <a:solidFill>
                  <a:schemeClr val="accent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DISTRIBUTION STATEMENT GOES HERE</a:t>
            </a:r>
          </a:p>
        </p:txBody>
      </p:sp>
    </p:spTree>
    <p:extLst>
      <p:ext uri="{BB962C8B-B14F-4D97-AF65-F5344CB8AC3E}">
        <p14:creationId xmlns:p14="http://schemas.microsoft.com/office/powerpoint/2010/main" val="35743952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Black Cover Slide (FOR DIGITAL USE ONLY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sp>
        <p:nvSpPr>
          <p:cNvPr id="8" name="Rectangle 15"/>
          <p:cNvSpPr>
            <a:spLocks noChangeArrowheads="1"/>
          </p:cNvSpPr>
          <p:nvPr userDrawn="1"/>
        </p:nvSpPr>
        <p:spPr bwMode="auto">
          <a:xfrm>
            <a:off x="1371600" y="6638559"/>
            <a:ext cx="64008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UNCLASSIFIED//FOR OFFICIAL USE ONLY</a:t>
            </a:r>
            <a:endParaRPr lang="en-US" sz="800" dirty="0">
              <a:solidFill>
                <a:schemeClr val="accent2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9" name="Rectangle 15"/>
          <p:cNvSpPr>
            <a:spLocks noChangeArrowheads="1"/>
          </p:cNvSpPr>
          <p:nvPr userDrawn="1"/>
        </p:nvSpPr>
        <p:spPr bwMode="auto">
          <a:xfrm>
            <a:off x="0" y="1407"/>
            <a:ext cx="91440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UNCLASSIFIED//FOR OFFICIAL USE ONLY</a:t>
            </a:r>
            <a:endParaRPr lang="en-US" sz="800" dirty="0">
              <a:solidFill>
                <a:schemeClr val="accent2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306338" y="6487064"/>
            <a:ext cx="2014168" cy="366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l" rtl="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lang="en-US" sz="800" kern="1200" baseline="0" dirty="0" smtClean="0">
                <a:solidFill>
                  <a:schemeClr val="accent2"/>
                </a:solidFill>
                <a:latin typeface="Arial Bold" panose="020B0704020202020204" pitchFamily="34" charset="0"/>
                <a:ea typeface="ＭＳ Ｐゴシック" charset="-128"/>
                <a:cs typeface="Arial Bold" panose="020B0704020202020204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DD MMM YYYY</a:t>
            </a:r>
          </a:p>
        </p:txBody>
      </p:sp>
      <p:sp>
        <p:nvSpPr>
          <p:cNvPr id="18" name="Rectangle 17"/>
          <p:cNvSpPr/>
          <p:nvPr userDrawn="1"/>
        </p:nvSpPr>
        <p:spPr>
          <a:xfrm>
            <a:off x="306338" y="2440244"/>
            <a:ext cx="7740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200" dirty="0" smtClean="0">
                <a:solidFill>
                  <a:schemeClr val="bg1"/>
                </a:solidFill>
              </a:rPr>
              <a:t>U.S. ARMY COMBAT</a:t>
            </a:r>
            <a:r>
              <a:rPr lang="en-US" sz="3200" baseline="0" dirty="0" smtClean="0">
                <a:solidFill>
                  <a:schemeClr val="bg1"/>
                </a:solidFill>
              </a:rPr>
              <a:t> CAPABILITIES DEVELOPMENT COMMAND –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200" baseline="0" dirty="0" smtClean="0">
                <a:solidFill>
                  <a:schemeClr val="bg1"/>
                </a:solidFill>
              </a:rPr>
              <a:t>ARMY RESEARCH LABORATORY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06338" y="4379765"/>
            <a:ext cx="7740000" cy="450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lnSpc>
                <a:spcPts val="2000"/>
              </a:lnSpc>
              <a:defRPr lang="en-US" sz="2000" b="0" kern="1200" baseline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SUBTITLE GOES HERE</a:t>
            </a:r>
            <a:endParaRPr lang="en-US" b="0" dirty="0"/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06338" y="5376077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Name of Presenter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306338" y="5671676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Rank/Title of Presenter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306338" y="5967274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Organization of Presenter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6738151" y="5495277"/>
            <a:ext cx="1997476" cy="701337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square" lIns="182880" tIns="91440" rIns="182880" bIns="91440" anchor="ctr"/>
          <a:lstStyle>
            <a:lvl1pPr algn="ctr">
              <a:lnSpc>
                <a:spcPct val="100000"/>
              </a:lnSpc>
              <a:defRPr lang="en-US" sz="600" b="0" kern="1200" baseline="0" dirty="0" smtClean="0">
                <a:solidFill>
                  <a:schemeClr val="accent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DISTRIBUTION STATEMENT GOES HERE</a:t>
            </a:r>
          </a:p>
        </p:txBody>
      </p:sp>
    </p:spTree>
    <p:extLst>
      <p:ext uri="{BB962C8B-B14F-4D97-AF65-F5344CB8AC3E}">
        <p14:creationId xmlns:p14="http://schemas.microsoft.com/office/powerpoint/2010/main" val="2957921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442210" y="2286001"/>
            <a:ext cx="8237095" cy="128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>
              <a:defRPr sz="3600" cap="none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SECTION TITLE GOES HERE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442210" y="3569973"/>
            <a:ext cx="8237095" cy="854075"/>
          </a:xfrm>
          <a:prstGeom prst="rect">
            <a:avLst/>
          </a:prstGeom>
        </p:spPr>
        <p:txBody>
          <a:bodyPr/>
          <a:lstStyle>
            <a:lvl1pPr>
              <a:defRPr sz="1800" b="0" baseline="0"/>
            </a:lvl1pPr>
          </a:lstStyle>
          <a:p>
            <a:pPr lvl="0"/>
            <a:r>
              <a:rPr lang="en-US" dirty="0" smtClean="0"/>
              <a:t>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718861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sp>
        <p:nvSpPr>
          <p:cNvPr id="9" name="Rectangle 15"/>
          <p:cNvSpPr>
            <a:spLocks noChangeArrowheads="1"/>
          </p:cNvSpPr>
          <p:nvPr userDrawn="1"/>
        </p:nvSpPr>
        <p:spPr bwMode="auto">
          <a:xfrm>
            <a:off x="1371600" y="6638559"/>
            <a:ext cx="64008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UNCLASSIFIED//FOR OFFICIAL USE ONLY//</a:t>
            </a:r>
            <a:r>
              <a:rPr lang="en-US" sz="800" b="0" dirty="0" smtClean="0">
                <a:solidFill>
                  <a:schemeClr val="accent1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DRAFT</a:t>
            </a: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//PRE-DECISIONAL</a:t>
            </a:r>
            <a:endParaRPr lang="en-US" sz="800" dirty="0">
              <a:solidFill>
                <a:schemeClr val="accent2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11" name="Rectangle 15"/>
          <p:cNvSpPr>
            <a:spLocks noChangeArrowheads="1"/>
          </p:cNvSpPr>
          <p:nvPr userDrawn="1"/>
        </p:nvSpPr>
        <p:spPr bwMode="auto">
          <a:xfrm>
            <a:off x="0" y="1407"/>
            <a:ext cx="91440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UNCLASSIFIED//FOR OFFICIAL USE ONLY//</a:t>
            </a:r>
            <a:r>
              <a:rPr lang="en-US" sz="800" b="0" dirty="0" smtClean="0">
                <a:solidFill>
                  <a:schemeClr val="accent1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DRAFT</a:t>
            </a: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//PRE-DECISIONAL</a:t>
            </a:r>
            <a:endParaRPr lang="en-US" sz="800" dirty="0">
              <a:solidFill>
                <a:schemeClr val="accent2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8735627" y="6636780"/>
            <a:ext cx="41745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6AD103F-80C8-4104-B396-731727462289}" type="slidenum">
              <a:rPr lang="en-US" sz="800" b="1" smtClean="0">
                <a:solidFill>
                  <a:schemeClr val="accent2"/>
                </a:solidFill>
              </a:rPr>
              <a:pPr algn="r"/>
              <a:t>‹#›</a:t>
            </a:fld>
            <a:endParaRPr lang="en-US" sz="8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0489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15" r:id="rId1"/>
    <p:sldLayoutId id="2147484188" r:id="rId2"/>
    <p:sldLayoutId id="2147484189" r:id="rId3"/>
    <p:sldLayoutId id="2147484190" r:id="rId4"/>
    <p:sldLayoutId id="2147484192" r:id="rId5"/>
    <p:sldLayoutId id="2147484239" r:id="rId6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0" kern="1200" cap="all">
          <a:solidFill>
            <a:schemeClr val="tx1"/>
          </a:solidFill>
          <a:latin typeface="Arial" pitchFamily="34" charset="0"/>
          <a:ea typeface="ＭＳ Ｐゴシック" charset="0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78473"/>
          </a:solidFill>
          <a:latin typeface="Arial" charset="0"/>
          <a:ea typeface="ＭＳ Ｐゴシック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78473"/>
          </a:solidFill>
          <a:latin typeface="Arial" charset="0"/>
          <a:ea typeface="ＭＳ Ｐゴシック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78473"/>
          </a:solidFill>
          <a:latin typeface="Arial" charset="0"/>
          <a:ea typeface="ＭＳ Ｐゴシック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78473"/>
          </a:solidFill>
          <a:latin typeface="Arial" charset="0"/>
          <a:ea typeface="ＭＳ Ｐゴシック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defRPr sz="2400" kern="1200">
          <a:solidFill>
            <a:schemeClr val="tx1"/>
          </a:solidFill>
          <a:latin typeface="Arial" pitchFamily="34" charset="0"/>
          <a:ea typeface="ＭＳ Ｐゴシック" charset="0"/>
          <a:cs typeface="Arial" pitchFamily="34" charset="0"/>
        </a:defRPr>
      </a:lvl1pPr>
      <a:lvl2pPr marL="5143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2pPr>
      <a:lvl3pPr marL="914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3pPr>
      <a:lvl4pPr marL="1371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4pPr>
      <a:lvl5pPr marL="1828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sp>
        <p:nvSpPr>
          <p:cNvPr id="9" name="Rectangle 15"/>
          <p:cNvSpPr>
            <a:spLocks noChangeArrowheads="1"/>
          </p:cNvSpPr>
          <p:nvPr userDrawn="1"/>
        </p:nvSpPr>
        <p:spPr bwMode="auto">
          <a:xfrm>
            <a:off x="1371600" y="6638559"/>
            <a:ext cx="64008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UNCLASSIFIED//FOR OFFICIAL USE ONLY</a:t>
            </a:r>
            <a:endParaRPr lang="en-US" sz="800" dirty="0">
              <a:solidFill>
                <a:schemeClr val="accent2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11" name="Rectangle 15"/>
          <p:cNvSpPr>
            <a:spLocks noChangeArrowheads="1"/>
          </p:cNvSpPr>
          <p:nvPr userDrawn="1"/>
        </p:nvSpPr>
        <p:spPr bwMode="auto">
          <a:xfrm>
            <a:off x="0" y="1407"/>
            <a:ext cx="91440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UNCLASSIFIED//FOR OFFICIAL USE ONLY</a:t>
            </a:r>
            <a:endParaRPr lang="en-US" sz="800" dirty="0">
              <a:solidFill>
                <a:schemeClr val="accent2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8735627" y="6636780"/>
            <a:ext cx="41745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6AD103F-80C8-4104-B396-731727462289}" type="slidenum">
              <a:rPr lang="en-US" sz="800" b="1" smtClean="0">
                <a:solidFill>
                  <a:schemeClr val="accent2"/>
                </a:solidFill>
              </a:rPr>
              <a:pPr algn="r"/>
              <a:t>‹#›</a:t>
            </a:fld>
            <a:endParaRPr lang="en-US" sz="8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386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17" r:id="rId1"/>
    <p:sldLayoutId id="2147484218" r:id="rId2"/>
    <p:sldLayoutId id="2147484219" r:id="rId3"/>
    <p:sldLayoutId id="2147484220" r:id="rId4"/>
    <p:sldLayoutId id="2147484222" r:id="rId5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0" kern="1200" cap="all">
          <a:solidFill>
            <a:schemeClr val="tx1"/>
          </a:solidFill>
          <a:latin typeface="Arial" pitchFamily="34" charset="0"/>
          <a:ea typeface="ＭＳ Ｐゴシック" charset="0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78473"/>
          </a:solidFill>
          <a:latin typeface="Arial" charset="0"/>
          <a:ea typeface="ＭＳ Ｐゴシック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78473"/>
          </a:solidFill>
          <a:latin typeface="Arial" charset="0"/>
          <a:ea typeface="ＭＳ Ｐゴシック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78473"/>
          </a:solidFill>
          <a:latin typeface="Arial" charset="0"/>
          <a:ea typeface="ＭＳ Ｐゴシック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78473"/>
          </a:solidFill>
          <a:latin typeface="Arial" charset="0"/>
          <a:ea typeface="ＭＳ Ｐゴシック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defRPr sz="2400" kern="1200">
          <a:solidFill>
            <a:schemeClr val="tx1"/>
          </a:solidFill>
          <a:latin typeface="Arial" pitchFamily="34" charset="0"/>
          <a:ea typeface="ＭＳ Ｐゴシック" charset="0"/>
          <a:cs typeface="Arial" pitchFamily="34" charset="0"/>
        </a:defRPr>
      </a:lvl1pPr>
      <a:lvl2pPr marL="5143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2pPr>
      <a:lvl3pPr marL="914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3pPr>
      <a:lvl4pPr marL="1371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4pPr>
      <a:lvl5pPr marL="1828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sp>
        <p:nvSpPr>
          <p:cNvPr id="9" name="Rectangle 15"/>
          <p:cNvSpPr>
            <a:spLocks noChangeArrowheads="1"/>
          </p:cNvSpPr>
          <p:nvPr userDrawn="1"/>
        </p:nvSpPr>
        <p:spPr bwMode="auto">
          <a:xfrm>
            <a:off x="1371600" y="6638559"/>
            <a:ext cx="64008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UNCLASSIFIED</a:t>
            </a:r>
            <a:endParaRPr lang="en-US" sz="800" dirty="0">
              <a:solidFill>
                <a:schemeClr val="accent2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11" name="Rectangle 15"/>
          <p:cNvSpPr>
            <a:spLocks noChangeArrowheads="1"/>
          </p:cNvSpPr>
          <p:nvPr userDrawn="1"/>
        </p:nvSpPr>
        <p:spPr bwMode="auto">
          <a:xfrm>
            <a:off x="0" y="1407"/>
            <a:ext cx="91440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UNCLASSIFIED</a:t>
            </a:r>
            <a:endParaRPr lang="en-US" sz="800" dirty="0">
              <a:solidFill>
                <a:schemeClr val="accent2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8735627" y="6636780"/>
            <a:ext cx="41745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6AD103F-80C8-4104-B396-731727462289}" type="slidenum">
              <a:rPr lang="en-US" sz="800" b="1" smtClean="0">
                <a:solidFill>
                  <a:schemeClr val="accent2"/>
                </a:solidFill>
              </a:rPr>
              <a:pPr algn="r"/>
              <a:t>‹#›</a:t>
            </a:fld>
            <a:endParaRPr lang="en-US" sz="8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894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25" r:id="rId1"/>
    <p:sldLayoutId id="2147484226" r:id="rId2"/>
    <p:sldLayoutId id="2147484227" r:id="rId3"/>
    <p:sldLayoutId id="2147484228" r:id="rId4"/>
    <p:sldLayoutId id="2147484230" r:id="rId5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0" kern="1200" cap="all">
          <a:solidFill>
            <a:schemeClr val="tx1"/>
          </a:solidFill>
          <a:latin typeface="Arial" pitchFamily="34" charset="0"/>
          <a:ea typeface="ＭＳ Ｐゴシック" charset="0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78473"/>
          </a:solidFill>
          <a:latin typeface="Arial" charset="0"/>
          <a:ea typeface="ＭＳ Ｐゴシック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78473"/>
          </a:solidFill>
          <a:latin typeface="Arial" charset="0"/>
          <a:ea typeface="ＭＳ Ｐゴシック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78473"/>
          </a:solidFill>
          <a:latin typeface="Arial" charset="0"/>
          <a:ea typeface="ＭＳ Ｐゴシック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78473"/>
          </a:solidFill>
          <a:latin typeface="Arial" charset="0"/>
          <a:ea typeface="ＭＳ Ｐゴシック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defRPr sz="2400" kern="1200">
          <a:solidFill>
            <a:schemeClr val="tx1"/>
          </a:solidFill>
          <a:latin typeface="Arial" pitchFamily="34" charset="0"/>
          <a:ea typeface="ＭＳ Ｐゴシック" charset="0"/>
          <a:cs typeface="Arial" pitchFamily="34" charset="0"/>
        </a:defRPr>
      </a:lvl1pPr>
      <a:lvl2pPr marL="5143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2pPr>
      <a:lvl3pPr marL="914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3pPr>
      <a:lvl4pPr marL="1371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4pPr>
      <a:lvl5pPr marL="1828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sp>
        <p:nvSpPr>
          <p:cNvPr id="9" name="Rectangle 15"/>
          <p:cNvSpPr>
            <a:spLocks noChangeArrowheads="1"/>
          </p:cNvSpPr>
          <p:nvPr userDrawn="1"/>
        </p:nvSpPr>
        <p:spPr bwMode="auto">
          <a:xfrm>
            <a:off x="1371600" y="6638559"/>
            <a:ext cx="64008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APPROVED</a:t>
            </a:r>
            <a:r>
              <a:rPr lang="en-US" sz="800" baseline="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 FOR PUBLIC RELEASE</a:t>
            </a:r>
            <a:endParaRPr lang="en-US" sz="800" dirty="0">
              <a:solidFill>
                <a:schemeClr val="accent2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11" name="Rectangle 15"/>
          <p:cNvSpPr>
            <a:spLocks noChangeArrowheads="1"/>
          </p:cNvSpPr>
          <p:nvPr userDrawn="1"/>
        </p:nvSpPr>
        <p:spPr bwMode="auto">
          <a:xfrm>
            <a:off x="0" y="1407"/>
            <a:ext cx="91440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APPROVED</a:t>
            </a:r>
            <a:r>
              <a:rPr lang="en-US" sz="800" baseline="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 FOR PUBLIC RELEASE</a:t>
            </a:r>
            <a:endParaRPr lang="en-US" sz="800" dirty="0">
              <a:solidFill>
                <a:schemeClr val="accent2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8735627" y="6636780"/>
            <a:ext cx="41745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6AD103F-80C8-4104-B396-731727462289}" type="slidenum">
              <a:rPr lang="en-US" sz="800" b="1" smtClean="0">
                <a:solidFill>
                  <a:schemeClr val="accent2"/>
                </a:solidFill>
              </a:rPr>
              <a:pPr algn="r"/>
              <a:t>‹#›</a:t>
            </a:fld>
            <a:endParaRPr lang="en-US" sz="8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634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8" r:id="rId5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0" kern="1200" cap="all">
          <a:solidFill>
            <a:schemeClr val="tx1"/>
          </a:solidFill>
          <a:latin typeface="Arial" pitchFamily="34" charset="0"/>
          <a:ea typeface="ＭＳ Ｐゴシック" charset="0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78473"/>
          </a:solidFill>
          <a:latin typeface="Arial" charset="0"/>
          <a:ea typeface="ＭＳ Ｐゴシック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78473"/>
          </a:solidFill>
          <a:latin typeface="Arial" charset="0"/>
          <a:ea typeface="ＭＳ Ｐゴシック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78473"/>
          </a:solidFill>
          <a:latin typeface="Arial" charset="0"/>
          <a:ea typeface="ＭＳ Ｐゴシック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78473"/>
          </a:solidFill>
          <a:latin typeface="Arial" charset="0"/>
          <a:ea typeface="ＭＳ Ｐゴシック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defRPr sz="2400" kern="1200">
          <a:solidFill>
            <a:schemeClr val="tx1"/>
          </a:solidFill>
          <a:latin typeface="Arial" pitchFamily="34" charset="0"/>
          <a:ea typeface="ＭＳ Ｐゴシック" charset="0"/>
          <a:cs typeface="Arial" pitchFamily="34" charset="0"/>
        </a:defRPr>
      </a:lvl1pPr>
      <a:lvl2pPr marL="5143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2pPr>
      <a:lvl3pPr marL="914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3pPr>
      <a:lvl4pPr marL="1371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4pPr>
      <a:lvl5pPr marL="1828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/>
            <a:r>
              <a:rPr lang="en-US" dirty="0" smtClean="0"/>
              <a:t>Deryck James and Melvin Felton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0" indent="0"/>
            <a:r>
              <a:rPr lang="en-US" dirty="0" smtClean="0"/>
              <a:t>Atmospheric Sensing Branch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/>
            <a:r>
              <a:rPr lang="en-US" dirty="0" smtClean="0"/>
              <a:t>Computational and Information Sciences Directorate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 smtClean="0"/>
              <a:t>24 06 2019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/>
              <a:t>Introduction to Doppler Lidar Technology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marL="0" indent="0"/>
            <a:r>
              <a:rPr lang="en-US" dirty="0" smtClean="0"/>
              <a:t>Approved for public release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178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Doppler Lidar—</a:t>
            </a:r>
            <a:r>
              <a:rPr lang="en-US" cap="none" dirty="0" smtClean="0"/>
              <a:t>system design</a:t>
            </a:r>
            <a:endParaRPr lang="en-US" cap="none" dirty="0"/>
          </a:p>
        </p:txBody>
      </p:sp>
      <p:sp>
        <p:nvSpPr>
          <p:cNvPr id="3" name="TextBox 2"/>
          <p:cNvSpPr txBox="1"/>
          <p:nvPr/>
        </p:nvSpPr>
        <p:spPr>
          <a:xfrm>
            <a:off x="0" y="938963"/>
            <a:ext cx="923682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-The location of a measurement taken by a pulsed monostatic </a:t>
            </a:r>
            <a:r>
              <a:rPr lang="en-US" sz="1600" dirty="0" err="1"/>
              <a:t>lidar</a:t>
            </a:r>
            <a:r>
              <a:rPr lang="en-US" sz="1600" dirty="0"/>
              <a:t> is determined by knowledge </a:t>
            </a:r>
            <a:endParaRPr lang="en-US" sz="1600" dirty="0" smtClean="0"/>
          </a:p>
          <a:p>
            <a:r>
              <a:rPr lang="en-US" sz="1600" dirty="0" smtClean="0"/>
              <a:t>of </a:t>
            </a:r>
            <a:r>
              <a:rPr lang="en-US" sz="1600" dirty="0"/>
              <a:t>the laser pointing direction (i.e. the scanner), and of the time delay between the firing of the laser </a:t>
            </a:r>
            <a:endParaRPr lang="en-US" sz="1600" dirty="0" smtClean="0"/>
          </a:p>
          <a:p>
            <a:r>
              <a:rPr lang="en-US" sz="1600" dirty="0" smtClean="0"/>
              <a:t>pulse </a:t>
            </a:r>
            <a:r>
              <a:rPr lang="en-US" sz="1600" dirty="0"/>
              <a:t>and the detection of the signal </a:t>
            </a:r>
          </a:p>
          <a:p>
            <a:endParaRPr lang="en-US" sz="1600" dirty="0"/>
          </a:p>
          <a:p>
            <a:r>
              <a:rPr lang="en-US" sz="1600" dirty="0"/>
              <a:t>-Some Doppler </a:t>
            </a:r>
            <a:r>
              <a:rPr lang="en-US" sz="1600" dirty="0" err="1"/>
              <a:t>lidars</a:t>
            </a:r>
            <a:r>
              <a:rPr lang="en-US" sz="1600" dirty="0"/>
              <a:t> have full upper-hemispheric scanning capability, which enables </a:t>
            </a:r>
            <a:r>
              <a:rPr lang="en-US" sz="1600" dirty="0" smtClean="0"/>
              <a:t>3D </a:t>
            </a:r>
            <a:r>
              <a:rPr lang="en-US" sz="1600" dirty="0"/>
              <a:t>mapping </a:t>
            </a:r>
            <a:endParaRPr lang="en-US" sz="1600" dirty="0" smtClean="0"/>
          </a:p>
          <a:p>
            <a:r>
              <a:rPr lang="en-US" sz="1600" dirty="0" smtClean="0"/>
              <a:t>of </a:t>
            </a:r>
            <a:r>
              <a:rPr lang="en-US" sz="1600" dirty="0"/>
              <a:t>turbulent flows in the atmospheric boundary </a:t>
            </a:r>
            <a:r>
              <a:rPr lang="en-US" sz="1600" dirty="0" smtClean="0"/>
              <a:t>layer</a:t>
            </a:r>
          </a:p>
          <a:p>
            <a:endParaRPr lang="en-US" sz="1600" dirty="0"/>
          </a:p>
          <a:p>
            <a:r>
              <a:rPr lang="en-US" sz="1600" dirty="0"/>
              <a:t>-Others systems have partial scanning capabilities; these systems are capable of measuring a </a:t>
            </a:r>
            <a:endParaRPr lang="en-US" sz="1600" dirty="0" smtClean="0"/>
          </a:p>
          <a:p>
            <a:r>
              <a:rPr lang="en-US" sz="1600" dirty="0" smtClean="0"/>
              <a:t>much </a:t>
            </a:r>
            <a:r>
              <a:rPr lang="en-US" sz="1600" dirty="0"/>
              <a:t>reduced volume of the atmosphere but still provide useful range-resolved wind </a:t>
            </a:r>
            <a:r>
              <a:rPr lang="en-US" sz="1600" dirty="0" smtClean="0"/>
              <a:t>data</a:t>
            </a:r>
            <a:endParaRPr lang="en-US" sz="1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690" y="3380141"/>
            <a:ext cx="3886200" cy="342275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2687" y="3791840"/>
            <a:ext cx="3200400" cy="283768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991367" y="3453286"/>
            <a:ext cx="23503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Partial scanning system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86125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Doppler </a:t>
            </a:r>
            <a:r>
              <a:rPr lang="en-US" dirty="0" err="1" smtClean="0"/>
              <a:t>lidar</a:t>
            </a:r>
            <a:r>
              <a:rPr lang="en-US" dirty="0" smtClean="0"/>
              <a:t>—</a:t>
            </a:r>
            <a:r>
              <a:rPr lang="en-US" cap="none" dirty="0" smtClean="0"/>
              <a:t>scan types</a:t>
            </a:r>
            <a:endParaRPr lang="en-US" cap="none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6183" t="5367" r="49254"/>
          <a:stretch/>
        </p:blipFill>
        <p:spPr>
          <a:xfrm>
            <a:off x="122828" y="1678673"/>
            <a:ext cx="3291840" cy="392902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5989" y="912390"/>
            <a:ext cx="5486400" cy="5632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958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Doppler </a:t>
            </a:r>
            <a:r>
              <a:rPr lang="en-US" dirty="0" err="1" smtClean="0"/>
              <a:t>lidar</a:t>
            </a:r>
            <a:r>
              <a:rPr lang="en-US" dirty="0" smtClean="0"/>
              <a:t>—</a:t>
            </a:r>
            <a:r>
              <a:rPr lang="en-US" cap="none" dirty="0" smtClean="0"/>
              <a:t>scan types (cont’d)</a:t>
            </a:r>
            <a:endParaRPr lang="en-US" cap="none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2932" t="13133" r="16478" b="2716"/>
          <a:stretch/>
        </p:blipFill>
        <p:spPr>
          <a:xfrm>
            <a:off x="0" y="2374711"/>
            <a:ext cx="4790364" cy="281143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r="10508"/>
          <a:stretch/>
        </p:blipFill>
        <p:spPr>
          <a:xfrm>
            <a:off x="4790364" y="2018837"/>
            <a:ext cx="4206240" cy="2738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292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Doppler </a:t>
            </a:r>
            <a:r>
              <a:rPr lang="en-US" dirty="0" err="1" smtClean="0"/>
              <a:t>lidar</a:t>
            </a:r>
            <a:r>
              <a:rPr lang="en-US" dirty="0" smtClean="0"/>
              <a:t>—</a:t>
            </a:r>
            <a:r>
              <a:rPr lang="en-US" cap="none" dirty="0" smtClean="0"/>
              <a:t>scan types (cont’d)</a:t>
            </a:r>
            <a:endParaRPr lang="en-US" cap="none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215" y="1635721"/>
            <a:ext cx="6172200" cy="346909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2112" y="2970424"/>
            <a:ext cx="4572000" cy="3698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81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Doppler </a:t>
            </a:r>
            <a:r>
              <a:rPr lang="en-US" dirty="0" err="1" smtClean="0"/>
              <a:t>lidar</a:t>
            </a:r>
            <a:r>
              <a:rPr lang="en-US" dirty="0" smtClean="0"/>
              <a:t>—</a:t>
            </a:r>
            <a:r>
              <a:rPr lang="en-US" cap="none" dirty="0" smtClean="0"/>
              <a:t>scan types (cont’d)</a:t>
            </a:r>
            <a:endParaRPr lang="en-US" cap="none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769" y="1690312"/>
            <a:ext cx="8229600" cy="4625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37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Doppler Lidar—</a:t>
            </a:r>
            <a:r>
              <a:rPr lang="en-US" cap="none" dirty="0" smtClean="0"/>
              <a:t>vertical profiles</a:t>
            </a:r>
            <a:endParaRPr lang="en-US" cap="none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257" y="781050"/>
            <a:ext cx="7772400" cy="5827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897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Doppler </a:t>
            </a:r>
            <a:r>
              <a:rPr lang="en-US" dirty="0" err="1" smtClean="0"/>
              <a:t>lidar</a:t>
            </a:r>
            <a:r>
              <a:rPr lang="en-US" dirty="0" smtClean="0"/>
              <a:t>—</a:t>
            </a:r>
            <a:r>
              <a:rPr lang="en-US" cap="none" dirty="0" smtClean="0"/>
              <a:t>data format</a:t>
            </a:r>
            <a:endParaRPr lang="en-US" cap="none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44810"/>
            <a:ext cx="9144000" cy="571148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9360" y="4047205"/>
            <a:ext cx="5486400" cy="2609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408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Doppler </a:t>
            </a:r>
            <a:r>
              <a:rPr lang="en-US" dirty="0" err="1" smtClean="0"/>
              <a:t>lidar</a:t>
            </a:r>
            <a:r>
              <a:rPr lang="en-US" dirty="0" smtClean="0"/>
              <a:t>—</a:t>
            </a:r>
            <a:r>
              <a:rPr lang="en-US" cap="none" dirty="0" smtClean="0"/>
              <a:t>data format (cont’d)</a:t>
            </a:r>
            <a:endParaRPr lang="en-US" cap="none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96204"/>
            <a:ext cx="9144000" cy="514877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63773" y="1029489"/>
            <a:ext cx="28895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Vertical profile data: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4701" t="5983" r="34901" b="3161"/>
          <a:stretch/>
        </p:blipFill>
        <p:spPr>
          <a:xfrm>
            <a:off x="3657600" y="2003867"/>
            <a:ext cx="4114800" cy="4641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090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Things to Look for in the data—</a:t>
            </a:r>
            <a:r>
              <a:rPr lang="en-US" cap="none" dirty="0" smtClean="0"/>
              <a:t>turbulence </a:t>
            </a:r>
            <a:endParaRPr lang="en-US" cap="none" dirty="0"/>
          </a:p>
        </p:txBody>
      </p:sp>
      <p:sp>
        <p:nvSpPr>
          <p:cNvPr id="3" name="TextBox 2"/>
          <p:cNvSpPr txBox="1"/>
          <p:nvPr/>
        </p:nvSpPr>
        <p:spPr>
          <a:xfrm>
            <a:off x="224763" y="1214652"/>
            <a:ext cx="8766952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-Turbulence is the up-and-down </a:t>
            </a:r>
            <a:r>
              <a:rPr lang="en-US" dirty="0" smtClean="0"/>
              <a:t>(vertical) air </a:t>
            </a:r>
            <a:r>
              <a:rPr lang="en-US" dirty="0"/>
              <a:t>currents that help </a:t>
            </a:r>
            <a:endParaRPr lang="en-US" dirty="0" smtClean="0"/>
          </a:p>
          <a:p>
            <a:r>
              <a:rPr lang="en-US" dirty="0" smtClean="0"/>
              <a:t>to </a:t>
            </a:r>
            <a:r>
              <a:rPr lang="en-US" dirty="0"/>
              <a:t>mix the </a:t>
            </a:r>
            <a:r>
              <a:rPr lang="en-US" dirty="0" smtClean="0"/>
              <a:t>air </a:t>
            </a:r>
            <a:r>
              <a:rPr lang="en-US" dirty="0"/>
              <a:t>in the </a:t>
            </a:r>
            <a:r>
              <a:rPr lang="en-US" dirty="0" smtClean="0"/>
              <a:t>lower atmosphere.</a:t>
            </a:r>
          </a:p>
          <a:p>
            <a:endParaRPr lang="en-US" dirty="0"/>
          </a:p>
          <a:p>
            <a:r>
              <a:rPr lang="en-US" dirty="0"/>
              <a:t>-Turbulence </a:t>
            </a:r>
            <a:r>
              <a:rPr lang="en-US" dirty="0" smtClean="0"/>
              <a:t>tends to occur: </a:t>
            </a:r>
          </a:p>
          <a:p>
            <a:r>
              <a:rPr lang="en-US" dirty="0"/>
              <a:t>	</a:t>
            </a:r>
            <a:r>
              <a:rPr lang="en-US" dirty="0" smtClean="0"/>
              <a:t>-during </a:t>
            </a:r>
            <a:r>
              <a:rPr lang="en-US" dirty="0"/>
              <a:t>the daytime </a:t>
            </a:r>
            <a:r>
              <a:rPr lang="en-US" dirty="0" smtClean="0"/>
              <a:t>when </a:t>
            </a:r>
            <a:r>
              <a:rPr lang="en-US" dirty="0"/>
              <a:t>heating of the sun causes </a:t>
            </a:r>
            <a:endParaRPr lang="en-US" dirty="0" smtClean="0"/>
          </a:p>
          <a:p>
            <a:r>
              <a:rPr lang="en-US" dirty="0"/>
              <a:t>	</a:t>
            </a:r>
            <a:r>
              <a:rPr lang="en-US" dirty="0" smtClean="0"/>
              <a:t>convective mixing of </a:t>
            </a:r>
            <a:r>
              <a:rPr lang="en-US" dirty="0"/>
              <a:t>the </a:t>
            </a:r>
            <a:r>
              <a:rPr lang="en-US" dirty="0" smtClean="0"/>
              <a:t>air</a:t>
            </a:r>
          </a:p>
          <a:p>
            <a:r>
              <a:rPr lang="en-US" dirty="0"/>
              <a:t>	</a:t>
            </a:r>
            <a:endParaRPr lang="en-US" dirty="0" smtClean="0"/>
          </a:p>
          <a:p>
            <a:r>
              <a:rPr lang="en-US" dirty="0"/>
              <a:t>	</a:t>
            </a:r>
            <a:r>
              <a:rPr lang="en-US" dirty="0" smtClean="0"/>
              <a:t>-within thunder storms</a:t>
            </a:r>
          </a:p>
          <a:p>
            <a:r>
              <a:rPr lang="en-US" dirty="0"/>
              <a:t>	</a:t>
            </a:r>
            <a:endParaRPr lang="en-US" dirty="0" smtClean="0"/>
          </a:p>
          <a:p>
            <a:r>
              <a:rPr lang="en-US" dirty="0"/>
              <a:t>	</a:t>
            </a:r>
            <a:r>
              <a:rPr lang="en-US" dirty="0" smtClean="0"/>
              <a:t>-in the form of wind shear near the jet stream (clashing </a:t>
            </a:r>
          </a:p>
          <a:p>
            <a:r>
              <a:rPr lang="en-US" dirty="0"/>
              <a:t>	</a:t>
            </a:r>
            <a:r>
              <a:rPr lang="en-US" dirty="0" smtClean="0"/>
              <a:t>weather systems)</a:t>
            </a:r>
          </a:p>
          <a:p>
            <a:endParaRPr lang="en-US" dirty="0"/>
          </a:p>
          <a:p>
            <a:r>
              <a:rPr lang="en-US" dirty="0" smtClean="0"/>
              <a:t>	-as a result of complex topography, such as downtown </a:t>
            </a:r>
          </a:p>
          <a:p>
            <a:r>
              <a:rPr lang="en-US" dirty="0"/>
              <a:t>	</a:t>
            </a:r>
            <a:r>
              <a:rPr lang="en-US" dirty="0" smtClean="0"/>
              <a:t>city buildings or multiple mountains near to each other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27067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Things to look for in the data—</a:t>
            </a:r>
            <a:r>
              <a:rPr lang="en-US" cap="none" dirty="0" smtClean="0"/>
              <a:t>turbulence (cont’d) </a:t>
            </a:r>
            <a:endParaRPr lang="en-US" cap="none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8991" y="975815"/>
            <a:ext cx="73152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710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lidar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59543" y="1102016"/>
            <a:ext cx="7694927" cy="53245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-acronym that stands for </a:t>
            </a:r>
            <a:r>
              <a:rPr lang="en-US" sz="2000" u="sng" dirty="0" err="1"/>
              <a:t>LI</a:t>
            </a:r>
            <a:r>
              <a:rPr lang="en-US" sz="2000" dirty="0" err="1"/>
              <a:t>ght</a:t>
            </a:r>
            <a:r>
              <a:rPr lang="en-US" sz="2000" dirty="0"/>
              <a:t> </a:t>
            </a:r>
            <a:r>
              <a:rPr lang="en-US" sz="2000" u="sng" dirty="0"/>
              <a:t>D</a:t>
            </a:r>
            <a:r>
              <a:rPr lang="en-US" sz="2000" dirty="0"/>
              <a:t>etection </a:t>
            </a:r>
            <a:r>
              <a:rPr lang="en-US" sz="2000" u="sng" dirty="0"/>
              <a:t>A</a:t>
            </a:r>
            <a:r>
              <a:rPr lang="en-US" sz="2000" dirty="0"/>
              <a:t>nd </a:t>
            </a:r>
            <a:r>
              <a:rPr lang="en-US" sz="2000" u="sng" dirty="0" smtClean="0"/>
              <a:t>R</a:t>
            </a:r>
            <a:r>
              <a:rPr lang="en-US" sz="2000" dirty="0" smtClean="0"/>
              <a:t>anging</a:t>
            </a:r>
          </a:p>
          <a:p>
            <a:endParaRPr lang="en-US" sz="2000" dirty="0"/>
          </a:p>
          <a:p>
            <a:r>
              <a:rPr lang="en-US" sz="2000" dirty="0"/>
              <a:t>-transmits laser light towards a target  </a:t>
            </a:r>
            <a:endParaRPr lang="en-US" sz="2000" dirty="0" smtClean="0"/>
          </a:p>
          <a:p>
            <a:endParaRPr lang="en-US" sz="2000" dirty="0"/>
          </a:p>
          <a:p>
            <a:r>
              <a:rPr lang="en-US" sz="2000" dirty="0"/>
              <a:t>-Some of this light is reflected/scattered back to the </a:t>
            </a:r>
            <a:r>
              <a:rPr lang="en-US" sz="2000" dirty="0" err="1"/>
              <a:t>lidar</a:t>
            </a:r>
            <a:r>
              <a:rPr lang="en-US" sz="2000" dirty="0"/>
              <a:t> where it </a:t>
            </a:r>
            <a:endParaRPr lang="en-US" sz="2000" dirty="0" smtClean="0"/>
          </a:p>
          <a:p>
            <a:r>
              <a:rPr lang="en-US" sz="2000" dirty="0" smtClean="0"/>
              <a:t>is </a:t>
            </a:r>
            <a:r>
              <a:rPr lang="en-US" sz="2000" dirty="0"/>
              <a:t>detected and analyzed </a:t>
            </a:r>
            <a:endParaRPr lang="en-US" sz="2000" dirty="0" smtClean="0"/>
          </a:p>
          <a:p>
            <a:endParaRPr lang="en-US" sz="2000" dirty="0"/>
          </a:p>
          <a:p>
            <a:r>
              <a:rPr lang="en-US" sz="2000" dirty="0"/>
              <a:t>-When the transmitted light interacts with a target, sometimes </a:t>
            </a:r>
            <a:endParaRPr lang="en-US" sz="2000" dirty="0" smtClean="0"/>
          </a:p>
          <a:p>
            <a:r>
              <a:rPr lang="en-US" sz="2000" dirty="0" smtClean="0"/>
              <a:t>properties </a:t>
            </a:r>
            <a:r>
              <a:rPr lang="en-US" sz="2000" dirty="0"/>
              <a:t>of the light are changed in some way, depending on </a:t>
            </a:r>
            <a:endParaRPr lang="en-US" sz="2000" dirty="0" smtClean="0"/>
          </a:p>
          <a:p>
            <a:r>
              <a:rPr lang="en-US" sz="2000" dirty="0" smtClean="0"/>
              <a:t>the </a:t>
            </a:r>
            <a:r>
              <a:rPr lang="en-US" sz="2000" dirty="0"/>
              <a:t>molecular composition of the target and its motion</a:t>
            </a:r>
            <a:r>
              <a:rPr lang="en-US" sz="2000" dirty="0" smtClean="0"/>
              <a:t>.</a:t>
            </a:r>
          </a:p>
          <a:p>
            <a:endParaRPr lang="en-US" sz="2000" dirty="0"/>
          </a:p>
          <a:p>
            <a:r>
              <a:rPr lang="en-US" sz="2000" dirty="0"/>
              <a:t>-It’s the change in the properties of the light that makes it possible </a:t>
            </a:r>
            <a:endParaRPr lang="en-US" sz="2000" dirty="0" smtClean="0"/>
          </a:p>
          <a:p>
            <a:r>
              <a:rPr lang="en-US" sz="2000" dirty="0" smtClean="0"/>
              <a:t>for </a:t>
            </a:r>
            <a:r>
              <a:rPr lang="en-US" sz="2000" dirty="0"/>
              <a:t>the </a:t>
            </a:r>
            <a:r>
              <a:rPr lang="en-US" sz="2000" dirty="0" err="1"/>
              <a:t>lidars</a:t>
            </a:r>
            <a:r>
              <a:rPr lang="en-US" sz="2000" dirty="0"/>
              <a:t> to be used to determine properties of the target.  </a:t>
            </a:r>
            <a:endParaRPr lang="en-US" sz="2000" dirty="0" smtClean="0"/>
          </a:p>
          <a:p>
            <a:endParaRPr lang="en-US" sz="2000" dirty="0"/>
          </a:p>
          <a:p>
            <a:r>
              <a:rPr lang="en-US" sz="2000" dirty="0"/>
              <a:t>-The range, or distance, to the target is determined from </a:t>
            </a:r>
            <a:endParaRPr lang="en-US" sz="2000" dirty="0" smtClean="0"/>
          </a:p>
          <a:p>
            <a:r>
              <a:rPr lang="en-US" sz="2000" dirty="0" smtClean="0"/>
              <a:t>knowledge </a:t>
            </a:r>
            <a:r>
              <a:rPr lang="en-US" sz="2000" dirty="0"/>
              <a:t>of the speed of light and how long it takes the light to </a:t>
            </a:r>
            <a:endParaRPr lang="en-US" sz="2000" dirty="0" smtClean="0"/>
          </a:p>
          <a:p>
            <a:r>
              <a:rPr lang="en-US" sz="2000" dirty="0" smtClean="0"/>
              <a:t>travel </a:t>
            </a:r>
            <a:r>
              <a:rPr lang="en-US" sz="2000" dirty="0"/>
              <a:t>the round trip distance between the </a:t>
            </a:r>
            <a:r>
              <a:rPr lang="en-US" sz="2000" dirty="0" err="1"/>
              <a:t>lidar</a:t>
            </a:r>
            <a:r>
              <a:rPr lang="en-US" sz="2000" dirty="0"/>
              <a:t> and target.</a:t>
            </a:r>
          </a:p>
        </p:txBody>
      </p:sp>
    </p:spTree>
    <p:extLst>
      <p:ext uri="{BB962C8B-B14F-4D97-AF65-F5344CB8AC3E}">
        <p14:creationId xmlns:p14="http://schemas.microsoft.com/office/powerpoint/2010/main" val="200809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Things to look for in the data—</a:t>
            </a:r>
            <a:r>
              <a:rPr lang="en-US" cap="none" dirty="0" smtClean="0"/>
              <a:t>turbulence (cont’d)</a:t>
            </a:r>
            <a:endParaRPr lang="en-US" cap="none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6328" r="8598"/>
          <a:stretch/>
        </p:blipFill>
        <p:spPr>
          <a:xfrm>
            <a:off x="395785" y="2109915"/>
            <a:ext cx="8229600" cy="38693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75211" y="1214650"/>
            <a:ext cx="37481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Directional shear example</a:t>
            </a: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3657600" y="4312692"/>
            <a:ext cx="1856096" cy="132383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3715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Things to look for in the data—</a:t>
            </a:r>
            <a:r>
              <a:rPr lang="en-US" cap="none" dirty="0" smtClean="0"/>
              <a:t>turbulence (cont’d)</a:t>
            </a:r>
            <a:endParaRPr lang="en-US" cap="none" dirty="0"/>
          </a:p>
        </p:txBody>
      </p:sp>
      <p:sp>
        <p:nvSpPr>
          <p:cNvPr id="4" name="TextBox 3"/>
          <p:cNvSpPr txBox="1"/>
          <p:nvPr/>
        </p:nvSpPr>
        <p:spPr>
          <a:xfrm>
            <a:off x="2975211" y="1214650"/>
            <a:ext cx="31822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Speed shear example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6375" r="8672"/>
          <a:stretch/>
        </p:blipFill>
        <p:spPr>
          <a:xfrm>
            <a:off x="451551" y="2109915"/>
            <a:ext cx="8229600" cy="3874920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1119115" y="4653885"/>
            <a:ext cx="1856096" cy="114641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9219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6375" r="8442"/>
          <a:stretch/>
        </p:blipFill>
        <p:spPr>
          <a:xfrm>
            <a:off x="485695" y="2109915"/>
            <a:ext cx="8229600" cy="38644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Things to look for in the data—</a:t>
            </a:r>
            <a:r>
              <a:rPr lang="en-US" cap="none" dirty="0" smtClean="0"/>
              <a:t>turbulence (cont’d)</a:t>
            </a:r>
            <a:endParaRPr lang="en-US" cap="none" dirty="0"/>
          </a:p>
        </p:txBody>
      </p:sp>
      <p:sp>
        <p:nvSpPr>
          <p:cNvPr id="4" name="TextBox 3"/>
          <p:cNvSpPr txBox="1"/>
          <p:nvPr/>
        </p:nvSpPr>
        <p:spPr>
          <a:xfrm>
            <a:off x="1442419" y="1214650"/>
            <a:ext cx="63161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Horizontal and vertical speed shear example</a:t>
            </a:r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682385" y="3575713"/>
            <a:ext cx="2442951" cy="222458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7106981" y="4394577"/>
            <a:ext cx="1303182" cy="114641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73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Lidar—</a:t>
            </a:r>
            <a:r>
              <a:rPr lang="en-US" cap="none" dirty="0" smtClean="0"/>
              <a:t>comparison with radar</a:t>
            </a:r>
            <a:endParaRPr lang="en-US" cap="none" dirty="0"/>
          </a:p>
        </p:txBody>
      </p:sp>
      <p:sp>
        <p:nvSpPr>
          <p:cNvPr id="3" name="TextBox 2"/>
          <p:cNvSpPr txBox="1"/>
          <p:nvPr/>
        </p:nvSpPr>
        <p:spPr>
          <a:xfrm>
            <a:off x="0" y="1034404"/>
            <a:ext cx="81955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-to understand more about how </a:t>
            </a:r>
            <a:r>
              <a:rPr lang="en-US" sz="1800" dirty="0" err="1"/>
              <a:t>lidars</a:t>
            </a:r>
            <a:r>
              <a:rPr lang="en-US" sz="1800" dirty="0"/>
              <a:t> work and the differences between </a:t>
            </a:r>
            <a:r>
              <a:rPr lang="en-US" sz="1800" dirty="0" err="1"/>
              <a:t>lidars</a:t>
            </a:r>
            <a:r>
              <a:rPr lang="en-US" sz="1800" dirty="0"/>
              <a:t> </a:t>
            </a:r>
            <a:endParaRPr lang="en-US" sz="1800" dirty="0" smtClean="0"/>
          </a:p>
          <a:p>
            <a:r>
              <a:rPr lang="en-US" sz="1800" dirty="0" smtClean="0"/>
              <a:t>and </a:t>
            </a:r>
            <a:r>
              <a:rPr lang="en-US" sz="1800" dirty="0"/>
              <a:t>radars, let’s first consider the electromagnetic spectrum: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313" y="1897811"/>
            <a:ext cx="7315200" cy="174064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313" y="3855531"/>
            <a:ext cx="7315200" cy="2746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453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Doppler </a:t>
            </a:r>
            <a:r>
              <a:rPr lang="en-US" dirty="0" err="1" smtClean="0"/>
              <a:t>lidar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24091" y="1306406"/>
            <a:ext cx="9019457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-There are many different types of </a:t>
            </a:r>
            <a:r>
              <a:rPr lang="en-US" dirty="0" err="1"/>
              <a:t>lidars</a:t>
            </a:r>
            <a:r>
              <a:rPr lang="en-US" dirty="0"/>
              <a:t>.  Our focus will be on </a:t>
            </a:r>
            <a:endParaRPr lang="en-US" dirty="0" smtClean="0"/>
          </a:p>
          <a:p>
            <a:r>
              <a:rPr lang="en-US" dirty="0" smtClean="0"/>
              <a:t>coherent </a:t>
            </a:r>
            <a:r>
              <a:rPr lang="en-US" dirty="0"/>
              <a:t>Doppler </a:t>
            </a:r>
            <a:r>
              <a:rPr lang="en-US" dirty="0" err="1" smtClean="0"/>
              <a:t>lidar</a:t>
            </a:r>
            <a:r>
              <a:rPr lang="en-US" dirty="0" smtClean="0"/>
              <a:t>, which we have used to conduct research </a:t>
            </a:r>
          </a:p>
          <a:p>
            <a:r>
              <a:rPr lang="en-US" dirty="0" smtClean="0"/>
              <a:t>over </a:t>
            </a:r>
            <a:r>
              <a:rPr lang="en-US" dirty="0"/>
              <a:t>the last 17 years</a:t>
            </a:r>
            <a:r>
              <a:rPr lang="en-US" dirty="0" smtClean="0"/>
              <a:t>.  </a:t>
            </a:r>
          </a:p>
          <a:p>
            <a:endParaRPr lang="en-US" dirty="0"/>
          </a:p>
          <a:p>
            <a:r>
              <a:rPr lang="en-US" dirty="0" smtClean="0"/>
              <a:t>-Doppler </a:t>
            </a:r>
            <a:r>
              <a:rPr lang="en-US" dirty="0" err="1" smtClean="0"/>
              <a:t>lidar</a:t>
            </a:r>
            <a:r>
              <a:rPr lang="en-US" dirty="0" smtClean="0"/>
              <a:t> is similar </a:t>
            </a:r>
            <a:r>
              <a:rPr lang="en-US" dirty="0"/>
              <a:t>to Doppler radar which you might be </a:t>
            </a:r>
            <a:endParaRPr lang="en-US" dirty="0" smtClean="0"/>
          </a:p>
          <a:p>
            <a:r>
              <a:rPr lang="en-US" dirty="0" smtClean="0"/>
              <a:t>familiar </a:t>
            </a:r>
            <a:r>
              <a:rPr lang="en-US" dirty="0"/>
              <a:t>with from their use by meteorologist on the news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-In general, Doppler </a:t>
            </a:r>
            <a:r>
              <a:rPr lang="en-US" dirty="0" err="1"/>
              <a:t>lidars</a:t>
            </a:r>
            <a:r>
              <a:rPr lang="en-US" dirty="0"/>
              <a:t> measure the velocity of a target using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Doppler Effect.</a:t>
            </a:r>
          </a:p>
        </p:txBody>
      </p:sp>
    </p:spTree>
    <p:extLst>
      <p:ext uri="{BB962C8B-B14F-4D97-AF65-F5344CB8AC3E}">
        <p14:creationId xmlns:p14="http://schemas.microsoft.com/office/powerpoint/2010/main" val="313668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Doppler Lidar—</a:t>
            </a:r>
            <a:r>
              <a:rPr lang="en-US" cap="none" dirty="0" smtClean="0"/>
              <a:t>the Doppler effect</a:t>
            </a:r>
            <a:endParaRPr lang="en-US" cap="none" dirty="0"/>
          </a:p>
        </p:txBody>
      </p:sp>
      <p:sp>
        <p:nvSpPr>
          <p:cNvPr id="3" name="TextBox 2"/>
          <p:cNvSpPr txBox="1"/>
          <p:nvPr/>
        </p:nvSpPr>
        <p:spPr>
          <a:xfrm>
            <a:off x="196948" y="1055077"/>
            <a:ext cx="38669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-Examples of </a:t>
            </a:r>
            <a:r>
              <a:rPr lang="en-US" sz="2000" dirty="0"/>
              <a:t>the Doppler </a:t>
            </a:r>
            <a:r>
              <a:rPr lang="en-US" sz="2000" dirty="0" smtClean="0"/>
              <a:t>Effect: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1771418"/>
            <a:ext cx="4327147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-You encounter the Doppler Effect when </a:t>
            </a:r>
            <a:endParaRPr lang="en-US" sz="1800" dirty="0" smtClean="0"/>
          </a:p>
          <a:p>
            <a:r>
              <a:rPr lang="en-US" sz="1800" dirty="0" smtClean="0"/>
              <a:t>you </a:t>
            </a:r>
            <a:r>
              <a:rPr lang="en-US" sz="1800" dirty="0"/>
              <a:t>hear emergency vehicle sirens </a:t>
            </a:r>
            <a:endParaRPr lang="en-US" sz="1800" dirty="0" smtClean="0"/>
          </a:p>
          <a:p>
            <a:r>
              <a:rPr lang="en-US" sz="1800" dirty="0" smtClean="0"/>
              <a:t>travelling in </a:t>
            </a:r>
            <a:r>
              <a:rPr lang="en-US" sz="1800" dirty="0"/>
              <a:t>the street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26" y="3387636"/>
            <a:ext cx="4114800" cy="231272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99215" y="1771418"/>
            <a:ext cx="43739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-The Doppler Effect is how we know that </a:t>
            </a:r>
            <a:endParaRPr lang="en-US" sz="1800" dirty="0" smtClean="0"/>
          </a:p>
          <a:p>
            <a:r>
              <a:rPr lang="en-US" sz="1800" dirty="0" smtClean="0"/>
              <a:t>the </a:t>
            </a:r>
            <a:r>
              <a:rPr lang="en-US" sz="1800" dirty="0"/>
              <a:t>universe is expanding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5487" y="3191927"/>
            <a:ext cx="4114800" cy="2704145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4412928" y="1659988"/>
            <a:ext cx="0" cy="49940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4660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Doppler </a:t>
            </a:r>
            <a:r>
              <a:rPr lang="en-US" dirty="0" err="1" smtClean="0"/>
              <a:t>lidar</a:t>
            </a:r>
            <a:r>
              <a:rPr lang="en-US" dirty="0" smtClean="0"/>
              <a:t>—</a:t>
            </a:r>
            <a:r>
              <a:rPr lang="en-US" cap="none" dirty="0" smtClean="0"/>
              <a:t>sensing the winds</a:t>
            </a:r>
            <a:endParaRPr lang="en-US" cap="none" dirty="0"/>
          </a:p>
        </p:txBody>
      </p:sp>
      <p:sp>
        <p:nvSpPr>
          <p:cNvPr id="3" name="TextBox 2"/>
          <p:cNvSpPr txBox="1"/>
          <p:nvPr/>
        </p:nvSpPr>
        <p:spPr>
          <a:xfrm>
            <a:off x="0" y="1303044"/>
            <a:ext cx="9212843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-The Doppler shift occurs when the light transmitted from the </a:t>
            </a:r>
            <a:r>
              <a:rPr lang="en-US" sz="1800" dirty="0" err="1"/>
              <a:t>lidar</a:t>
            </a:r>
            <a:r>
              <a:rPr lang="en-US" sz="1800" dirty="0"/>
              <a:t> hits a target moving </a:t>
            </a:r>
            <a:endParaRPr lang="en-US" sz="1800" dirty="0" smtClean="0"/>
          </a:p>
          <a:p>
            <a:r>
              <a:rPr lang="en-US" sz="1800" dirty="0" smtClean="0"/>
              <a:t>towards </a:t>
            </a:r>
            <a:r>
              <a:rPr lang="en-US" sz="1800" dirty="0"/>
              <a:t>or away from the </a:t>
            </a:r>
            <a:r>
              <a:rPr lang="en-US" sz="1800" dirty="0" err="1"/>
              <a:t>lidar</a:t>
            </a:r>
            <a:r>
              <a:rPr lang="en-US" sz="1800" dirty="0"/>
              <a:t>, the wavelength of the light reflected/scattered off the </a:t>
            </a:r>
            <a:endParaRPr lang="en-US" sz="1800" dirty="0" smtClean="0"/>
          </a:p>
          <a:p>
            <a:r>
              <a:rPr lang="en-US" sz="1800" dirty="0" smtClean="0"/>
              <a:t>target </a:t>
            </a:r>
            <a:r>
              <a:rPr lang="en-US" sz="1800" dirty="0"/>
              <a:t>will be changed slightly. </a:t>
            </a:r>
            <a:endParaRPr lang="en-US" sz="1800" dirty="0" smtClean="0"/>
          </a:p>
          <a:p>
            <a:endParaRPr lang="en-US" sz="1800" dirty="0"/>
          </a:p>
          <a:p>
            <a:r>
              <a:rPr lang="en-US" sz="1800" dirty="0"/>
              <a:t>-If the target is moving away from the </a:t>
            </a:r>
            <a:r>
              <a:rPr lang="en-US" sz="1800" dirty="0" err="1"/>
              <a:t>lidar</a:t>
            </a:r>
            <a:r>
              <a:rPr lang="en-US" sz="1800" dirty="0"/>
              <a:t>, the return light will have a longer wavelength </a:t>
            </a:r>
            <a:endParaRPr lang="en-US" sz="1800" dirty="0" smtClean="0"/>
          </a:p>
          <a:p>
            <a:r>
              <a:rPr lang="en-US" sz="1800" dirty="0" smtClean="0"/>
              <a:t>(</a:t>
            </a:r>
            <a:r>
              <a:rPr lang="en-US" sz="1800" dirty="0"/>
              <a:t>referred to as a red shift</a:t>
            </a:r>
            <a:r>
              <a:rPr lang="en-US" sz="1800" dirty="0" smtClean="0"/>
              <a:t>)</a:t>
            </a:r>
          </a:p>
          <a:p>
            <a:endParaRPr lang="en-US" sz="1800" dirty="0"/>
          </a:p>
          <a:p>
            <a:r>
              <a:rPr lang="en-US" sz="1800" dirty="0"/>
              <a:t>-if moving towards the </a:t>
            </a:r>
            <a:r>
              <a:rPr lang="en-US" sz="1800" dirty="0" err="1"/>
              <a:t>lidar</a:t>
            </a:r>
            <a:r>
              <a:rPr lang="en-US" sz="1800" dirty="0"/>
              <a:t> the return light will be at a shorter wavelength </a:t>
            </a:r>
            <a:endParaRPr lang="en-US" sz="1800" dirty="0" smtClean="0"/>
          </a:p>
          <a:p>
            <a:r>
              <a:rPr lang="en-US" sz="1800" dirty="0" smtClean="0"/>
              <a:t>(</a:t>
            </a:r>
            <a:r>
              <a:rPr lang="en-US" sz="1800" dirty="0"/>
              <a:t>referred to as a blue shift</a:t>
            </a:r>
            <a:r>
              <a:rPr lang="en-US" sz="1800" dirty="0" smtClean="0"/>
              <a:t>)</a:t>
            </a:r>
          </a:p>
          <a:p>
            <a:endParaRPr lang="en-US" sz="1800" dirty="0"/>
          </a:p>
          <a:p>
            <a:r>
              <a:rPr lang="en-US" sz="1800" dirty="0"/>
              <a:t>-For Doppler </a:t>
            </a:r>
            <a:r>
              <a:rPr lang="en-US" sz="1800" dirty="0" err="1"/>
              <a:t>lidars</a:t>
            </a:r>
            <a:r>
              <a:rPr lang="en-US" sz="1800" dirty="0"/>
              <a:t> used to study the wind, the targets are in the atmosphere</a:t>
            </a:r>
            <a:r>
              <a:rPr lang="en-US" sz="1800" dirty="0" smtClean="0"/>
              <a:t>—</a:t>
            </a:r>
          </a:p>
          <a:p>
            <a:r>
              <a:rPr lang="en-US" sz="1800" dirty="0" smtClean="0"/>
              <a:t>microscopic </a:t>
            </a:r>
            <a:r>
              <a:rPr lang="en-US" sz="1800" dirty="0"/>
              <a:t>dust and aerosol particles that are carried by the </a:t>
            </a:r>
            <a:r>
              <a:rPr lang="en-US" sz="1800" dirty="0" smtClean="0"/>
              <a:t>wind</a:t>
            </a:r>
          </a:p>
          <a:p>
            <a:endParaRPr lang="en-US" sz="1800" dirty="0"/>
          </a:p>
          <a:p>
            <a:r>
              <a:rPr lang="en-US" sz="1800" dirty="0"/>
              <a:t>-these targets are of interest because they are small and light enough to move at the </a:t>
            </a:r>
            <a:endParaRPr lang="en-US" sz="1800" dirty="0" smtClean="0"/>
          </a:p>
          <a:p>
            <a:r>
              <a:rPr lang="en-US" sz="1800" dirty="0" smtClean="0"/>
              <a:t>true </a:t>
            </a:r>
            <a:r>
              <a:rPr lang="en-US" sz="1800" dirty="0"/>
              <a:t>wind velocity and therefore, they make it possible for a remote measurement of the </a:t>
            </a:r>
            <a:endParaRPr lang="en-US" sz="1800" dirty="0" smtClean="0"/>
          </a:p>
          <a:p>
            <a:r>
              <a:rPr lang="en-US" sz="1800" dirty="0" smtClean="0"/>
              <a:t>wind </a:t>
            </a:r>
            <a:r>
              <a:rPr lang="en-US" sz="1800" dirty="0"/>
              <a:t>velocity to be made.</a:t>
            </a:r>
          </a:p>
        </p:txBody>
      </p:sp>
    </p:spTree>
    <p:extLst>
      <p:ext uri="{BB962C8B-B14F-4D97-AF65-F5344CB8AC3E}">
        <p14:creationId xmlns:p14="http://schemas.microsoft.com/office/powerpoint/2010/main" val="2010623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Doppler </a:t>
            </a:r>
            <a:r>
              <a:rPr lang="en-US" dirty="0" err="1" smtClean="0"/>
              <a:t>lidar</a:t>
            </a:r>
            <a:r>
              <a:rPr lang="en-US" dirty="0" smtClean="0"/>
              <a:t>—</a:t>
            </a:r>
            <a:r>
              <a:rPr lang="en-US" cap="none" dirty="0" smtClean="0"/>
              <a:t>wind sensing (cont’d)</a:t>
            </a:r>
            <a:endParaRPr lang="en-US" cap="none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6754" y="3713148"/>
            <a:ext cx="5943600" cy="282651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976758"/>
            <a:ext cx="9058955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/>
              <a:t>In </a:t>
            </a:r>
            <a:r>
              <a:rPr lang="en-US" sz="1800" dirty="0"/>
              <a:t>most commercially available Doppler </a:t>
            </a:r>
            <a:r>
              <a:rPr lang="en-US" sz="1800" dirty="0" err="1"/>
              <a:t>lidar</a:t>
            </a:r>
            <a:r>
              <a:rPr lang="en-US" sz="1800" dirty="0"/>
              <a:t> systems</a:t>
            </a:r>
            <a:r>
              <a:rPr lang="en-US" sz="1800" dirty="0" smtClean="0"/>
              <a:t>:</a:t>
            </a:r>
          </a:p>
          <a:p>
            <a:endParaRPr lang="en-US" sz="1800" dirty="0"/>
          </a:p>
          <a:p>
            <a:r>
              <a:rPr lang="en-US" sz="1800" dirty="0" smtClean="0"/>
              <a:t>-A </a:t>
            </a:r>
            <a:r>
              <a:rPr lang="en-US" sz="1800" dirty="0"/>
              <a:t>short pulse of light is generated and emitted into the atmosphere </a:t>
            </a:r>
            <a:endParaRPr lang="en-US" sz="1800" dirty="0" smtClean="0"/>
          </a:p>
          <a:p>
            <a:endParaRPr lang="en-US" sz="1800" dirty="0" smtClean="0"/>
          </a:p>
          <a:p>
            <a:r>
              <a:rPr lang="en-US" sz="1800" dirty="0" smtClean="0"/>
              <a:t>-</a:t>
            </a:r>
            <a:r>
              <a:rPr lang="en-US" sz="1800" dirty="0"/>
              <a:t>These systems tend to operate in the near-IR (1.5 microns) region of the </a:t>
            </a:r>
            <a:endParaRPr lang="en-US" sz="1800" dirty="0" smtClean="0"/>
          </a:p>
          <a:p>
            <a:r>
              <a:rPr lang="en-US" sz="1800" dirty="0" smtClean="0"/>
              <a:t>electromagnetic </a:t>
            </a:r>
            <a:r>
              <a:rPr lang="en-US" sz="1800" dirty="0"/>
              <a:t>spectrum which tunes them to be sensitive to backscatter </a:t>
            </a:r>
            <a:r>
              <a:rPr lang="en-US" sz="1800" dirty="0" smtClean="0"/>
              <a:t>from </a:t>
            </a:r>
          </a:p>
          <a:p>
            <a:r>
              <a:rPr lang="en-US" sz="1800" dirty="0" smtClean="0"/>
              <a:t>micron-sized </a:t>
            </a:r>
            <a:r>
              <a:rPr lang="en-US" sz="1800" dirty="0"/>
              <a:t>aerosols which are plentiful throughout the </a:t>
            </a:r>
            <a:r>
              <a:rPr lang="en-US" sz="1800" dirty="0" smtClean="0"/>
              <a:t>troposphere</a:t>
            </a:r>
          </a:p>
          <a:p>
            <a:endParaRPr lang="en-US" sz="1800" dirty="0"/>
          </a:p>
          <a:p>
            <a:r>
              <a:rPr lang="en-US" sz="1800" dirty="0"/>
              <a:t>-As this pulse travels away from the </a:t>
            </a:r>
            <a:r>
              <a:rPr lang="en-US" sz="1800" dirty="0" err="1"/>
              <a:t>lidar</a:t>
            </a:r>
            <a:r>
              <a:rPr lang="en-US" sz="1800" dirty="0"/>
              <a:t>, aerosol particles and molecules reflect some </a:t>
            </a:r>
            <a:endParaRPr lang="en-US" sz="1800" dirty="0" smtClean="0"/>
          </a:p>
          <a:p>
            <a:r>
              <a:rPr lang="en-US" sz="1800" dirty="0" smtClean="0"/>
              <a:t>light </a:t>
            </a:r>
            <a:r>
              <a:rPr lang="en-US" sz="1800" dirty="0"/>
              <a:t>back to the </a:t>
            </a:r>
            <a:r>
              <a:rPr lang="en-US" sz="1800" dirty="0" err="1" smtClean="0"/>
              <a:t>lidar</a:t>
            </a:r>
            <a:endParaRPr lang="en-US" sz="1800" dirty="0" smtClean="0"/>
          </a:p>
          <a:p>
            <a:endParaRPr lang="en-US" sz="1800" dirty="0"/>
          </a:p>
        </p:txBody>
      </p:sp>
      <p:sp>
        <p:nvSpPr>
          <p:cNvPr id="5" name="TextBox 4"/>
          <p:cNvSpPr txBox="1"/>
          <p:nvPr/>
        </p:nvSpPr>
        <p:spPr>
          <a:xfrm>
            <a:off x="38537" y="4311787"/>
            <a:ext cx="3318341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-These returned pulses are recorded temporally and analysis is performed to compute </a:t>
            </a:r>
            <a:r>
              <a:rPr lang="en-US" sz="1800" dirty="0" smtClean="0"/>
              <a:t>the </a:t>
            </a:r>
            <a:r>
              <a:rPr lang="en-US" sz="1800" dirty="0"/>
              <a:t>speed and range of the reflecting particle.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0451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Doppler </a:t>
            </a:r>
            <a:r>
              <a:rPr lang="en-US" dirty="0" err="1" smtClean="0"/>
              <a:t>lidar</a:t>
            </a:r>
            <a:r>
              <a:rPr lang="en-US" dirty="0" smtClean="0"/>
              <a:t>—</a:t>
            </a:r>
            <a:r>
              <a:rPr lang="en-US" cap="none" dirty="0" smtClean="0"/>
              <a:t>wind sensing (cont’d)</a:t>
            </a:r>
            <a:endParaRPr lang="en-US" cap="none" dirty="0"/>
          </a:p>
        </p:txBody>
      </p:sp>
      <p:sp>
        <p:nvSpPr>
          <p:cNvPr id="3" name="TextBox 2"/>
          <p:cNvSpPr txBox="1"/>
          <p:nvPr/>
        </p:nvSpPr>
        <p:spPr>
          <a:xfrm>
            <a:off x="13647" y="928046"/>
            <a:ext cx="9259907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/>
              <a:t>Coherent </a:t>
            </a:r>
            <a:r>
              <a:rPr lang="en-US" sz="1800" dirty="0"/>
              <a:t>detection</a:t>
            </a:r>
            <a:r>
              <a:rPr lang="en-US" sz="1800" dirty="0" smtClean="0"/>
              <a:t>:</a:t>
            </a:r>
          </a:p>
          <a:p>
            <a:endParaRPr lang="en-US" sz="1800" dirty="0"/>
          </a:p>
          <a:p>
            <a:r>
              <a:rPr lang="en-US" sz="1800" dirty="0"/>
              <a:t>-requires the mixing of the captured backscattered light with a copy of the </a:t>
            </a:r>
            <a:r>
              <a:rPr lang="en-US" sz="1800" dirty="0" smtClean="0"/>
              <a:t>original </a:t>
            </a:r>
          </a:p>
          <a:p>
            <a:r>
              <a:rPr lang="en-US" sz="1800" dirty="0" smtClean="0"/>
              <a:t>emitted </a:t>
            </a:r>
            <a:r>
              <a:rPr lang="en-US" sz="1800" dirty="0"/>
              <a:t>pulse.  </a:t>
            </a:r>
            <a:endParaRPr lang="en-US" sz="1800" dirty="0" smtClean="0"/>
          </a:p>
          <a:p>
            <a:endParaRPr lang="en-US" sz="1800" dirty="0"/>
          </a:p>
          <a:p>
            <a:r>
              <a:rPr lang="en-US" sz="1800" dirty="0"/>
              <a:t>-This allows for the determination of the frequency difference between the </a:t>
            </a:r>
            <a:r>
              <a:rPr lang="en-US" sz="1800" dirty="0" smtClean="0"/>
              <a:t>backscattered </a:t>
            </a:r>
          </a:p>
          <a:p>
            <a:r>
              <a:rPr lang="en-US" sz="1800" dirty="0" smtClean="0"/>
              <a:t>Doppler </a:t>
            </a:r>
            <a:r>
              <a:rPr lang="en-US" sz="1800" dirty="0"/>
              <a:t>shifted light and the emitted light. </a:t>
            </a:r>
            <a:endParaRPr lang="en-US" sz="1800" dirty="0" smtClean="0"/>
          </a:p>
          <a:p>
            <a:r>
              <a:rPr lang="en-US" sz="1800" dirty="0" smtClean="0"/>
              <a:t> </a:t>
            </a:r>
            <a:endParaRPr lang="en-US" sz="1800" dirty="0"/>
          </a:p>
          <a:p>
            <a:r>
              <a:rPr lang="en-US" sz="1800" dirty="0"/>
              <a:t>-This frequency difference is directly proportional to the speed of the wind </a:t>
            </a:r>
            <a:r>
              <a:rPr lang="en-US" sz="1800" dirty="0" smtClean="0"/>
              <a:t>along </a:t>
            </a:r>
            <a:r>
              <a:rPr lang="en-US" sz="1800" dirty="0"/>
              <a:t>the line </a:t>
            </a:r>
            <a:endParaRPr lang="en-US" sz="1800" dirty="0" smtClean="0"/>
          </a:p>
          <a:p>
            <a:r>
              <a:rPr lang="en-US" sz="1800" dirty="0" smtClean="0"/>
              <a:t>of </a:t>
            </a:r>
            <a:r>
              <a:rPr lang="en-US" sz="1800" dirty="0"/>
              <a:t>sight of the </a:t>
            </a:r>
            <a:r>
              <a:rPr lang="en-US" sz="1800" dirty="0" err="1"/>
              <a:t>lidar</a:t>
            </a:r>
            <a:r>
              <a:rPr lang="en-US" sz="1800" dirty="0"/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3503" y="3648872"/>
            <a:ext cx="4487045" cy="299949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647" y="4503761"/>
            <a:ext cx="342914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-spectra of non-Doppler-shifted </a:t>
            </a:r>
            <a:endParaRPr lang="en-US" sz="1800" dirty="0" smtClean="0"/>
          </a:p>
          <a:p>
            <a:r>
              <a:rPr lang="en-US" sz="1800" dirty="0" smtClean="0"/>
              <a:t>return </a:t>
            </a:r>
            <a:r>
              <a:rPr lang="en-US" sz="1800" dirty="0"/>
              <a:t>signal and spectra of </a:t>
            </a:r>
            <a:endParaRPr lang="en-US" sz="1800" dirty="0" smtClean="0"/>
          </a:p>
          <a:p>
            <a:r>
              <a:rPr lang="en-US" sz="1800" dirty="0" smtClean="0"/>
              <a:t>Doppler-shifted </a:t>
            </a:r>
            <a:r>
              <a:rPr lang="en-US" sz="1800" dirty="0"/>
              <a:t>return signal</a:t>
            </a:r>
          </a:p>
        </p:txBody>
      </p:sp>
      <p:sp>
        <p:nvSpPr>
          <p:cNvPr id="6" name="Right Arrow 5"/>
          <p:cNvSpPr/>
          <p:nvPr/>
        </p:nvSpPr>
        <p:spPr>
          <a:xfrm>
            <a:off x="3330049" y="4858603"/>
            <a:ext cx="404142" cy="29001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984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Doppler </a:t>
            </a:r>
            <a:r>
              <a:rPr lang="en-US" dirty="0" err="1" smtClean="0"/>
              <a:t>lidar</a:t>
            </a:r>
            <a:r>
              <a:rPr lang="en-US" dirty="0" smtClean="0"/>
              <a:t>—</a:t>
            </a:r>
            <a:r>
              <a:rPr lang="en-US" cap="none" dirty="0" smtClean="0"/>
              <a:t>system design</a:t>
            </a:r>
            <a:endParaRPr lang="en-US" cap="none" dirty="0"/>
          </a:p>
        </p:txBody>
      </p:sp>
      <p:sp>
        <p:nvSpPr>
          <p:cNvPr id="3" name="TextBox 2"/>
          <p:cNvSpPr txBox="1"/>
          <p:nvPr/>
        </p:nvSpPr>
        <p:spPr>
          <a:xfrm>
            <a:off x="0" y="1091819"/>
            <a:ext cx="92512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-Doppler </a:t>
            </a:r>
            <a:r>
              <a:rPr lang="en-US" sz="1800" dirty="0" err="1"/>
              <a:t>lidars</a:t>
            </a:r>
            <a:r>
              <a:rPr lang="en-US" sz="1800" dirty="0"/>
              <a:t> also tend to be monostatic, meaning that from one location, they transmit </a:t>
            </a:r>
            <a:endParaRPr lang="en-US" sz="1800" dirty="0" smtClean="0"/>
          </a:p>
          <a:p>
            <a:r>
              <a:rPr lang="en-US" sz="1800" dirty="0" smtClean="0"/>
              <a:t>and </a:t>
            </a:r>
            <a:r>
              <a:rPr lang="en-US" sz="1800" dirty="0"/>
              <a:t>receive data (light pulses)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8328" y="1888278"/>
            <a:ext cx="5029200" cy="4764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701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UNCLASSIFIED//FOUO//DRAFT//PRE-DECISIONAL">
  <a:themeElements>
    <a:clrScheme name="US Army Color Palette">
      <a:dk1>
        <a:srgbClr val="000000"/>
      </a:dk1>
      <a:lt1>
        <a:srgbClr val="FFFFFF"/>
      </a:lt1>
      <a:dk2>
        <a:srgbClr val="FFDA3D"/>
      </a:dk2>
      <a:lt2>
        <a:srgbClr val="CCCCCC"/>
      </a:lt2>
      <a:accent1>
        <a:srgbClr val="333C33"/>
      </a:accent1>
      <a:accent2>
        <a:srgbClr val="717365"/>
      </a:accent2>
      <a:accent3>
        <a:srgbClr val="BFB8AB"/>
      </a:accent3>
      <a:accent4>
        <a:srgbClr val="B8B9B2"/>
      </a:accent4>
      <a:accent5>
        <a:srgbClr val="DBDCD8"/>
      </a:accent5>
      <a:accent6>
        <a:srgbClr val="333333"/>
      </a:accent6>
      <a:hlink>
        <a:srgbClr val="FFDA3D"/>
      </a:hlink>
      <a:folHlink>
        <a:srgbClr val="BFB8AB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UNCLASSIFIED//FOR OFFICIAL USE ONLY">
  <a:themeElements>
    <a:clrScheme name="US Army Color Palette">
      <a:dk1>
        <a:srgbClr val="000000"/>
      </a:dk1>
      <a:lt1>
        <a:srgbClr val="FFFFFF"/>
      </a:lt1>
      <a:dk2>
        <a:srgbClr val="FFDA3D"/>
      </a:dk2>
      <a:lt2>
        <a:srgbClr val="CCCCCC"/>
      </a:lt2>
      <a:accent1>
        <a:srgbClr val="333C33"/>
      </a:accent1>
      <a:accent2>
        <a:srgbClr val="717365"/>
      </a:accent2>
      <a:accent3>
        <a:srgbClr val="BFB8AB"/>
      </a:accent3>
      <a:accent4>
        <a:srgbClr val="B8B9B2"/>
      </a:accent4>
      <a:accent5>
        <a:srgbClr val="DBDCD8"/>
      </a:accent5>
      <a:accent6>
        <a:srgbClr val="333333"/>
      </a:accent6>
      <a:hlink>
        <a:srgbClr val="FFDA3D"/>
      </a:hlink>
      <a:folHlink>
        <a:srgbClr val="BFB8AB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UNCLASSIFIED">
  <a:themeElements>
    <a:clrScheme name="US Army Color Palette">
      <a:dk1>
        <a:srgbClr val="000000"/>
      </a:dk1>
      <a:lt1>
        <a:srgbClr val="FFFFFF"/>
      </a:lt1>
      <a:dk2>
        <a:srgbClr val="FFDA3D"/>
      </a:dk2>
      <a:lt2>
        <a:srgbClr val="CCCCCC"/>
      </a:lt2>
      <a:accent1>
        <a:srgbClr val="333C33"/>
      </a:accent1>
      <a:accent2>
        <a:srgbClr val="717365"/>
      </a:accent2>
      <a:accent3>
        <a:srgbClr val="BFB8AB"/>
      </a:accent3>
      <a:accent4>
        <a:srgbClr val="B8B9B2"/>
      </a:accent4>
      <a:accent5>
        <a:srgbClr val="DBDCD8"/>
      </a:accent5>
      <a:accent6>
        <a:srgbClr val="333333"/>
      </a:accent6>
      <a:hlink>
        <a:srgbClr val="FFDA3D"/>
      </a:hlink>
      <a:folHlink>
        <a:srgbClr val="BFB8AB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APPROVED FOR PUBLIC RELEASE">
  <a:themeElements>
    <a:clrScheme name="US Army Color Palette">
      <a:dk1>
        <a:srgbClr val="000000"/>
      </a:dk1>
      <a:lt1>
        <a:srgbClr val="FFFFFF"/>
      </a:lt1>
      <a:dk2>
        <a:srgbClr val="FFDA3D"/>
      </a:dk2>
      <a:lt2>
        <a:srgbClr val="CCCCCC"/>
      </a:lt2>
      <a:accent1>
        <a:srgbClr val="333C33"/>
      </a:accent1>
      <a:accent2>
        <a:srgbClr val="717365"/>
      </a:accent2>
      <a:accent3>
        <a:srgbClr val="BFB8AB"/>
      </a:accent3>
      <a:accent4>
        <a:srgbClr val="B8B9B2"/>
      </a:accent4>
      <a:accent5>
        <a:srgbClr val="DBDCD8"/>
      </a:accent5>
      <a:accent6>
        <a:srgbClr val="333333"/>
      </a:accent6>
      <a:hlink>
        <a:srgbClr val="FFDA3D"/>
      </a:hlink>
      <a:folHlink>
        <a:srgbClr val="BFB8AB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lternateThumbnailUrl xmlns="http://schemas.microsoft.com/sharepoint/v3">
      <Url xsi:nil="true"/>
      <Description xsi:nil="true"/>
    </AlternateThumbnailUrl>
    <Group xmlns="8acc76ce-4927-4c10-947a-54b615abcc3a">PowerPoint</Group>
    <Display_x0020_Name xmlns="8acc76ce-4927-4c10-947a-54b615abcc3a">CCDC Army Research Laboratory – PowerPoint (Briefing) – Standard Format</Display_x0020_Name>
    <ImageCreateDate xmlns="http://schemas.microsoft.com/sharepoint/v3" xsi:nil="true"/>
    <Organization xmlns="2c061caa-ac96-4ed1-b74a-abb1169dd94c">ARL</Organization>
    <Description xmlns="http://schemas.microsoft.com/sharepoint/v3" xsi:nil="true"/>
    <Desktop xmlns="8acc76ce-4927-4c10-947a-54b615abcc3a">Both</Desktop>
    <DL_Link xmlns="8acc76ce-4927-4c10-947a-54b615abcc3a">
      <Url>https://rdecom.apgea.army.mil/_layouts/download.aspx?SourceUrl=https://rdecom.apgea.army.mil/BP/BrandItems/PowerPoint_Template_RLB.pptx</Url>
      <Description>DOWNLOAD</Description>
    </DL_Link>
    <FileType0 xmlns="8acc76ce-4927-4c10-947a-54b615abcc3a">pptx</FileType0>
    <SortOrder xmlns="8acc76ce-4927-4c10-947a-54b615abcc3a">04 – PowerPoint (Briefing) Templates</SortOrder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icture" ma:contentTypeID="0x01010200F177B2FE6EB01A4CB29C652E415E2656" ma:contentTypeVersion="11" ma:contentTypeDescription="Upload an image or a photograph." ma:contentTypeScope="" ma:versionID="f320764365f13f50dd47b542c61f0f3c">
  <xsd:schema xmlns:xsd="http://www.w3.org/2001/XMLSchema" xmlns:xs="http://www.w3.org/2001/XMLSchema" xmlns:p="http://schemas.microsoft.com/office/2006/metadata/properties" xmlns:ns1="http://schemas.microsoft.com/sharepoint/v3" xmlns:ns2="2c061caa-ac96-4ed1-b74a-abb1169dd94c" xmlns:ns3="8acc76ce-4927-4c10-947a-54b615abcc3a" targetNamespace="http://schemas.microsoft.com/office/2006/metadata/properties" ma:root="true" ma:fieldsID="4ef1a987c416b8de0673a0f47df6a8c9" ns1:_="" ns2:_="" ns3:_="">
    <xsd:import namespace="http://schemas.microsoft.com/sharepoint/v3"/>
    <xsd:import namespace="2c061caa-ac96-4ed1-b74a-abb1169dd94c"/>
    <xsd:import namespace="8acc76ce-4927-4c10-947a-54b615abcc3a"/>
    <xsd:element name="properties">
      <xsd:complexType>
        <xsd:sequence>
          <xsd:element name="documentManagement">
            <xsd:complexType>
              <xsd:all>
                <xsd:element ref="ns1:ImageWidth" minOccurs="0"/>
                <xsd:element ref="ns1:ImageHeight" minOccurs="0"/>
                <xsd:element ref="ns1:ImageCreateDate" minOccurs="0"/>
                <xsd:element ref="ns1:Description" minOccurs="0"/>
                <xsd:element ref="ns1:ThumbnailExists" minOccurs="0"/>
                <xsd:element ref="ns1:PreviewExists" minOccurs="0"/>
                <xsd:element ref="ns1:AlternateThumbnailUrl" minOccurs="0"/>
                <xsd:element ref="ns2:Organization" minOccurs="0"/>
                <xsd:element ref="ns2:SharedWithUsers" minOccurs="0"/>
                <xsd:element ref="ns3:Display_x0020_Name" minOccurs="0"/>
                <xsd:element ref="ns3:Desktop" minOccurs="0"/>
                <xsd:element ref="ns3:Group" minOccurs="0"/>
                <xsd:element ref="ns3:DL_Link" minOccurs="0"/>
                <xsd:element ref="ns3:FileType0" minOccurs="0"/>
                <xsd:element ref="ns3:SortOrde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ImageWidth" ma:index="11" nillable="true" ma:displayName="Picture Width" ma:internalName="ImageWidth" ma:readOnly="true">
      <xsd:simpleType>
        <xsd:restriction base="dms:Unknown"/>
      </xsd:simpleType>
    </xsd:element>
    <xsd:element name="ImageHeight" ma:index="12" nillable="true" ma:displayName="Picture Height" ma:internalName="ImageHeight" ma:readOnly="true">
      <xsd:simpleType>
        <xsd:restriction base="dms:Unknown"/>
      </xsd:simpleType>
    </xsd:element>
    <xsd:element name="ImageCreateDate" ma:index="13" nillable="true" ma:displayName="Date Picture Taken" ma:format="DateTime" ma:hidden="true" ma:internalName="ImageCreateDate">
      <xsd:simpleType>
        <xsd:restriction base="dms:DateTime"/>
      </xsd:simpleType>
    </xsd:element>
    <xsd:element name="Description" ma:index="14" nillable="true" ma:displayName="Description" ma:description="Used as alternative text for the picture." ma:hidden="true" ma:internalName="Description">
      <xsd:simpleType>
        <xsd:restriction base="dms:Note">
          <xsd:maxLength value="255"/>
        </xsd:restriction>
      </xsd:simpleType>
    </xsd:element>
    <xsd:element name="ThumbnailExists" ma:index="23" nillable="true" ma:displayName="Thumbnail Exists" ma:default="FALSE" ma:hidden="true" ma:internalName="ThumbnailExists" ma:readOnly="true">
      <xsd:simpleType>
        <xsd:restriction base="dms:Boolean"/>
      </xsd:simpleType>
    </xsd:element>
    <xsd:element name="PreviewExists" ma:index="24" nillable="true" ma:displayName="Preview Exists" ma:default="FALSE" ma:hidden="true" ma:internalName="PreviewExists" ma:readOnly="true">
      <xsd:simpleType>
        <xsd:restriction base="dms:Boolean"/>
      </xsd:simpleType>
    </xsd:element>
    <xsd:element name="AlternateThumbnailUrl" ma:index="25" nillable="true" ma:displayName="Preview Image URL" ma:format="Image" ma:hidden="true" ma:internalName="AlternateThumbnailUrl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061caa-ac96-4ed1-b74a-abb1169dd94c" elementFormDefault="qualified">
    <xsd:import namespace="http://schemas.microsoft.com/office/2006/documentManagement/types"/>
    <xsd:import namespace="http://schemas.microsoft.com/office/infopath/2007/PartnerControls"/>
    <xsd:element name="Organization" ma:index="26" nillable="true" ma:displayName="Organization" ma:default="HQ RDECOM" ma:format="Dropdown" ma:internalName="Organization">
      <xsd:simpleType>
        <xsd:restriction base="dms:Choice">
          <xsd:enumeration value="All"/>
          <xsd:enumeration value="HQ RDECOM"/>
          <xsd:enumeration value="AMRDEC"/>
          <xsd:enumeration value="AMSAA"/>
          <xsd:enumeration value="ARDEC"/>
          <xsd:enumeration value="ARL"/>
          <xsd:enumeration value="CERDEC"/>
          <xsd:enumeration value="ECBC"/>
          <xsd:enumeration value="NSRDEC"/>
          <xsd:enumeration value="TARDEC"/>
        </xsd:restriction>
      </xsd:simpleType>
    </xsd:element>
    <xsd:element name="SharedWithUsers" ma:index="27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cc76ce-4927-4c10-947a-54b615abcc3a" elementFormDefault="qualified">
    <xsd:import namespace="http://schemas.microsoft.com/office/2006/documentManagement/types"/>
    <xsd:import namespace="http://schemas.microsoft.com/office/infopath/2007/PartnerControls"/>
    <xsd:element name="Display_x0020_Name" ma:index="28" nillable="true" ma:displayName="Display Name" ma:internalName="Display_x0020_Name">
      <xsd:simpleType>
        <xsd:restriction base="dms:Text">
          <xsd:maxLength value="255"/>
        </xsd:restriction>
      </xsd:simpleType>
    </xsd:element>
    <xsd:element name="Desktop" ma:index="29" nillable="true" ma:displayName="Tab" ma:format="Dropdown" ma:internalName="Desktop">
      <xsd:simpleType>
        <xsd:restriction base="dms:Choice">
          <xsd:enumeration value="Professional"/>
          <xsd:enumeration value="Both"/>
        </xsd:restriction>
      </xsd:simpleType>
    </xsd:element>
    <xsd:element name="Group" ma:index="30" nillable="true" ma:displayName="Group" ma:format="Dropdown" ma:internalName="Group">
      <xsd:simpleType>
        <xsd:restriction base="dms:Choice">
          <xsd:enumeration value="Army Logo"/>
          <xsd:enumeration value="Bi-Fold Brochure"/>
          <xsd:enumeration value="Bio"/>
          <xsd:enumeration value="Business Card"/>
          <xsd:enumeration value="Command Lineage"/>
          <xsd:enumeration value="Fact Sheet"/>
          <xsd:enumeration value="Large Poster"/>
          <xsd:enumeration value="Small Poster"/>
          <xsd:enumeration value="Specific Lineage"/>
          <xsd:enumeration value="PowerPoint"/>
          <xsd:enumeration value="Social Media"/>
          <xsd:enumeration value="Tri-Fold Brochure"/>
        </xsd:restriction>
      </xsd:simpleType>
    </xsd:element>
    <xsd:element name="DL_Link" ma:index="31" nillable="true" ma:displayName="Download" ma:format="Hyperlink" ma:internalName="DL_Link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FileType0" ma:index="33" nillable="true" ma:displayName="FileType" ma:format="Dropdown" ma:internalName="FileType0">
      <xsd:simpleType>
        <xsd:restriction base="dms:Choice">
          <xsd:enumeration value="docx"/>
          <xsd:enumeration value="eps"/>
          <xsd:enumeration value="indd"/>
          <xsd:enumeration value="pdf"/>
          <xsd:enumeration value="png"/>
          <xsd:enumeration value="pptx"/>
        </xsd:restriction>
      </xsd:simpleType>
    </xsd:element>
    <xsd:element name="SortOrder" ma:index="34" nillable="true" ma:displayName="SortOrder" ma:default="01 – Army Logo" ma:format="Dropdown" ma:internalName="SortOrder">
      <xsd:simpleType>
        <xsd:restriction base="dms:Choice">
          <xsd:enumeration value="01 – Army Logo"/>
          <xsd:enumeration value="02 – Command Lineage"/>
          <xsd:enumeration value="03 – Competency Lineage"/>
          <xsd:enumeration value="04 – PowerPoint (Briefing) Templates"/>
          <xsd:enumeration value="05 – Business Card Templates"/>
          <xsd:enumeration value="06 – Name Tent Templates"/>
          <xsd:enumeration value="07 – Social Media"/>
          <xsd:enumeration value="08 – VTC Signs"/>
          <xsd:enumeration value="09 – Poster Templates (Small – 11&quot;x17&quot;)"/>
          <xsd:enumeration value="10 – Poster Templates (Large – 11&quot;x17&quot;)"/>
          <xsd:enumeration value="11 – Fact Sheet Templates"/>
          <xsd:enumeration value="12 – Brochure Templates (Bi-Fold)"/>
          <xsd:enumeration value="13 – Brochure Templates (Tri-Fold)"/>
          <xsd:enumeration value="14 – Bio Templates"/>
          <xsd:enumeration value="15 - Exterior Signage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8" ma:displayName="Title"/>
        <xsd:element ref="dc:subject" minOccurs="0" maxOccurs="1"/>
        <xsd:element ref="dc:description" minOccurs="0" maxOccurs="1"/>
        <xsd:element name="keywords" minOccurs="0" maxOccurs="1" type="xsd:string" ma:index="20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8FEFD74-9FBC-4157-8802-AFD8EC757C9F}">
  <ds:schemaRefs>
    <ds:schemaRef ds:uri="http://schemas.microsoft.com/office/2006/metadata/properties"/>
    <ds:schemaRef ds:uri="http://schemas.microsoft.com/sharepoint/v3"/>
    <ds:schemaRef ds:uri="http://schemas.openxmlformats.org/package/2006/metadata/core-properties"/>
    <ds:schemaRef ds:uri="http://purl.org/dc/terms/"/>
    <ds:schemaRef ds:uri="http://schemas.microsoft.com/office/2006/documentManagement/types"/>
    <ds:schemaRef ds:uri="http://schemas.microsoft.com/office/infopath/2007/PartnerControls"/>
    <ds:schemaRef ds:uri="8acc76ce-4927-4c10-947a-54b615abcc3a"/>
    <ds:schemaRef ds:uri="http://purl.org/dc/elements/1.1/"/>
    <ds:schemaRef ds:uri="2c061caa-ac96-4ed1-b74a-abb1169dd94c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613FA5FF-2111-4E01-9BF6-3626FF06C57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7CB1D6C-4708-4946-9D73-8E1A5A223D4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2c061caa-ac96-4ed1-b74a-abb1169dd94c"/>
    <ds:schemaRef ds:uri="8acc76ce-4927-4c10-947a-54b615abcc3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8608</TotalTime>
  <Words>893</Words>
  <Application>Microsoft Office PowerPoint</Application>
  <PresentationFormat>On-screen Show (4:3)</PresentationFormat>
  <Paragraphs>131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ＭＳ Ｐゴシック</vt:lpstr>
      <vt:lpstr>Arial</vt:lpstr>
      <vt:lpstr>Arial Bold</vt:lpstr>
      <vt:lpstr>1_UNCLASSIFIED//FOUO//DRAFT//PRE-DECISIONAL</vt:lpstr>
      <vt:lpstr>2_UNCLASSIFIED//FOR OFFICIAL USE ONLY</vt:lpstr>
      <vt:lpstr>3_UNCLASSIFIED</vt:lpstr>
      <vt:lpstr>4_APPROVED FOR PUBLIC RELEASE</vt:lpstr>
      <vt:lpstr>PowerPoint Presentation</vt:lpstr>
      <vt:lpstr>lidar</vt:lpstr>
      <vt:lpstr>Lidar—comparison with radar</vt:lpstr>
      <vt:lpstr>Doppler lidar</vt:lpstr>
      <vt:lpstr>Doppler Lidar—the Doppler effect</vt:lpstr>
      <vt:lpstr>Doppler lidar—sensing the winds</vt:lpstr>
      <vt:lpstr>Doppler lidar—wind sensing (cont’d)</vt:lpstr>
      <vt:lpstr>Doppler lidar—wind sensing (cont’d)</vt:lpstr>
      <vt:lpstr>Doppler lidar—system design</vt:lpstr>
      <vt:lpstr>Doppler Lidar—system design</vt:lpstr>
      <vt:lpstr>Doppler lidar—scan types</vt:lpstr>
      <vt:lpstr>Doppler lidar—scan types (cont’d)</vt:lpstr>
      <vt:lpstr>Doppler lidar—scan types (cont’d)</vt:lpstr>
      <vt:lpstr>Doppler lidar—scan types (cont’d)</vt:lpstr>
      <vt:lpstr>Doppler Lidar—vertical profiles</vt:lpstr>
      <vt:lpstr>Doppler lidar—data format</vt:lpstr>
      <vt:lpstr>Doppler lidar—data format (cont’d)</vt:lpstr>
      <vt:lpstr>Things to Look for in the data—turbulence </vt:lpstr>
      <vt:lpstr>Things to look for in the data—turbulence (cont’d) </vt:lpstr>
      <vt:lpstr>Things to look for in the data—turbulence (cont’d)</vt:lpstr>
      <vt:lpstr>Things to look for in the data—turbulence (cont’d)</vt:lpstr>
      <vt:lpstr>Things to look for in the data—turbulence (cont’d)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U.S. Army</dc:title>
  <dc:subject>Active Army</dc:subject>
  <dc:creator>MWG</dc:creator>
  <cp:keywords/>
  <dc:description/>
  <cp:lastModifiedBy>Felton, Melvin A (CIV)</cp:lastModifiedBy>
  <cp:revision>187</cp:revision>
  <cp:lastPrinted>2018-04-12T16:00:29Z</cp:lastPrinted>
  <dcterms:created xsi:type="dcterms:W3CDTF">2016-09-22T11:21:33Z</dcterms:created>
  <dcterms:modified xsi:type="dcterms:W3CDTF">2019-06-18T14:20:12Z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0x01010200F177B2FE6EB01A4CB29C652E415E2656</vt:lpwstr>
  </property>
  <property fmtid="{D5CDD505-2E9C-101B-9397-08002B2CF9AE}" pid="4" name="WorkflowChangePath">
    <vt:lpwstr>fa62ed53-5d34-4242-83f6-2fedcb8fc24a,5;fa62ed53-5d34-4242-83f6-2fedcb8fc24a,7;fa62ed53-5d34-4242-83f6-2fedcb8fc24a,11;fa62ed53-5d34-4242-83f6-2fedcb8fc24a,13;fa62ed53-5d34-4242-83f6-2fedcb8fc24a,15;fa62ed53-5d34-4242-83f6-2fedcb8fc24a,15;fa62ed53-5d34-424</vt:lpwstr>
  </property>
</Properties>
</file>